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0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54" d="100"/>
          <a:sy n="54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18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376460999999999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2E578C"/>
            </a:solidFill>
            <a:ln w="12700" cap="flat">
              <a:noFill/>
              <a:miter lim="400000"/>
            </a:ln>
            <a:effectLst>
              <a:outerShdw blurRad="50800" dist="25400" dir="5400000" algn="tl">
                <a:srgbClr val="000000">
                  <a:alpha val="50000"/>
                </a:srgbClr>
              </a:outerShdw>
            </a:effectLst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CC3B-4801-9464-C2FAA9C180D9}"/>
              </c:ext>
            </c:extLst>
          </c:dPt>
          <c:dPt>
            <c:idx val="1"/>
            <c:bubble3D val="0"/>
            <c:spPr>
              <a:solidFill>
                <a:srgbClr val="5D9648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CC3B-4801-9464-C2FAA9C180D9}"/>
              </c:ext>
            </c:extLst>
          </c:dPt>
          <c:dPt>
            <c:idx val="2"/>
            <c:bubble3D val="0"/>
            <c:spPr>
              <a:solidFill>
                <a:srgbClr val="E7A13D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CC3B-4801-9464-C2FAA9C180D9}"/>
              </c:ext>
            </c:extLst>
          </c:dPt>
          <c:dPt>
            <c:idx val="3"/>
            <c:bubble3D val="0"/>
            <c:spPr>
              <a:solidFill>
                <a:srgbClr val="BC2D30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CC3B-4801-9464-C2FAA9C180D9}"/>
              </c:ext>
            </c:extLst>
          </c:dPt>
          <c:dPt>
            <c:idx val="4"/>
            <c:bubble3D val="0"/>
            <c:spPr>
              <a:solidFill>
                <a:srgbClr val="6F3D79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CC3B-4801-9464-C2FAA9C180D9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52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0-CC3B-4801-9464-C2FAA9C180D9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52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CC3B-4801-9464-C2FAA9C180D9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52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CC3B-4801-9464-C2FAA9C180D9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52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6-CC3B-4801-9464-C2FAA9C180D9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52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8-CC3B-4801-9464-C2FAA9C180D9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5200" b="0" i="0" u="none" strike="noStrike">
                    <a:solidFill>
                      <a:srgbClr val="FFFFFF"/>
                    </a:solidFill>
                    <a:effectLst>
                      <a:outerShdw blurRad="127000" dist="27390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IS 201</c:v>
                </c:pt>
                <c:pt idx="1">
                  <c:v>IS 303</c:v>
                </c:pt>
                <c:pt idx="2">
                  <c:v>FIN 201, ACC 200,  BUSM 241</c:v>
                </c:pt>
                <c:pt idx="3">
                  <c:v>BYU GPA</c:v>
                </c:pt>
                <c:pt idx="4">
                  <c:v>Last 30 Hours GPA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C3B-4801-9464-C2FAA9C18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40803600000000001"/>
          <c:y val="0.20572799999999999"/>
          <c:w val="0.59196400000000005"/>
          <c:h val="0.6010440000000000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6200" b="0" i="0" u="none" strike="noStrike">
              <a:solidFill>
                <a:srgbClr val="FFFFFF"/>
              </a:solidFill>
              <a:latin typeface="Helvetic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18"/>
  <c:chart>
    <c:autoTitleDeleted val="1"/>
    <c:plotArea>
      <c:layout>
        <c:manualLayout>
          <c:layoutTarget val="inner"/>
          <c:xMode val="edge"/>
          <c:yMode val="edge"/>
          <c:x val="0.121087"/>
          <c:y val="5.0000000000000001E-3"/>
          <c:w val="0.57805499999999999"/>
          <c:h val="0.53813900000000003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2E578C"/>
            </a:solidFill>
            <a:ln w="12700" cap="flat">
              <a:noFill/>
              <a:miter lim="400000"/>
            </a:ln>
            <a:effectLst>
              <a:outerShdw blurRad="50800" dist="25400" dir="5400000" algn="tl">
                <a:srgbClr val="000000">
                  <a:alpha val="50000"/>
                </a:srgbClr>
              </a:outerShdw>
            </a:effectLst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F96E-4024-8A5E-1AC9CCF8E59A}"/>
              </c:ext>
            </c:extLst>
          </c:dPt>
          <c:dPt>
            <c:idx val="1"/>
            <c:bubble3D val="0"/>
            <c:spPr>
              <a:solidFill>
                <a:srgbClr val="5D9648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F96E-4024-8A5E-1AC9CCF8E59A}"/>
              </c:ext>
            </c:extLst>
          </c:dPt>
          <c:dPt>
            <c:idx val="2"/>
            <c:bubble3D val="0"/>
            <c:spPr>
              <a:solidFill>
                <a:srgbClr val="E7A13D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F96E-4024-8A5E-1AC9CCF8E59A}"/>
              </c:ext>
            </c:extLst>
          </c:dPt>
          <c:dPt>
            <c:idx val="3"/>
            <c:bubble3D val="0"/>
            <c:spPr>
              <a:solidFill>
                <a:srgbClr val="BC2D30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F96E-4024-8A5E-1AC9CCF8E59A}"/>
              </c:ext>
            </c:extLst>
          </c:dPt>
          <c:dPt>
            <c:idx val="4"/>
            <c:bubble3D val="0"/>
            <c:spPr>
              <a:solidFill>
                <a:srgbClr val="6F3D79"/>
              </a:soli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F96E-4024-8A5E-1AC9CCF8E59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40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0-F96E-4024-8A5E-1AC9CCF8E59A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40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F96E-4024-8A5E-1AC9CCF8E59A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40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F96E-4024-8A5E-1AC9CCF8E59A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40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6-F96E-4024-8A5E-1AC9CCF8E59A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4000" b="0" i="0" u="none" strike="noStrike">
                      <a:solidFill>
                        <a:srgbClr val="FFFFFF"/>
                      </a:solidFill>
                      <a:effectLst>
                        <a:outerShdw blurRad="127000" dist="27390" dir="5400000" algn="tl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8-F96E-4024-8A5E-1AC9CCF8E59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 b="0" i="0" u="none" strike="noStrike">
                    <a:solidFill>
                      <a:srgbClr val="FFFFFF"/>
                    </a:solidFill>
                    <a:effectLst>
                      <a:outerShdw blurRad="127000" dist="27390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IS 201</c:v>
                </c:pt>
                <c:pt idx="1">
                  <c:v>IS 303</c:v>
                </c:pt>
                <c:pt idx="2">
                  <c:v>FIN 201, ACC 200,  BUSM 241</c:v>
                </c:pt>
                <c:pt idx="3">
                  <c:v>BYU GPA</c:v>
                </c:pt>
                <c:pt idx="4">
                  <c:v>Last 30 Hours GPA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96E-4024-8A5E-1AC9CCF8E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"/>
          <c:y val="0.63930200000000004"/>
          <c:w val="1"/>
          <c:h val="0.3606980000000000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4700" b="0" i="0" u="none" strike="noStrike">
              <a:solidFill>
                <a:srgbClr val="FFFFFF"/>
              </a:solidFill>
              <a:latin typeface="Helvetic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18"/>
  <c:chart>
    <c:title>
      <c:tx>
        <c:rich>
          <a:bodyPr rot="0"/>
          <a:lstStyle/>
          <a:p>
            <a:pPr>
              <a:defRPr sz="5200" b="0" i="0" u="none" strike="noStrike">
                <a:solidFill>
                  <a:srgbClr val="FFFFFF"/>
                </a:solidFill>
                <a:latin typeface="Helvetica Light"/>
              </a:defRPr>
            </a:pPr>
            <a:r>
              <a:rPr lang="en-US" sz="5200" b="0" i="0" u="none" strike="noStrike">
                <a:solidFill>
                  <a:srgbClr val="FFFFFF"/>
                </a:solidFill>
                <a:latin typeface="Helvetica Light"/>
              </a:rPr>
              <a:t>Program</a:t>
            </a:r>
          </a:p>
        </c:rich>
      </c:tx>
      <c:layout>
        <c:manualLayout>
          <c:xMode val="edge"/>
          <c:yMode val="edge"/>
          <c:x val="0.44202000000000002"/>
          <c:y val="0"/>
          <c:w val="0.11595900000000001"/>
          <c:h val="5.1080100000000003E-2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8.4883500000000001E-2"/>
          <c:y val="5.1080100000000003E-2"/>
          <c:w val="0.91011600000000004"/>
          <c:h val="0.80809699999999995"/>
        </c:manualLayout>
      </c:layout>
      <c:barChart>
        <c:barDir val="col"/>
        <c:grouping val="clustered"/>
        <c:varyColors val="0"/>
        <c:ser>
          <c:idx val="0"/>
          <c:order val="0"/>
          <c:tx>
            <c:v>Program</c:v>
          </c:tx>
          <c:spPr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203473"/>
                    <a:lumOff val="-13814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50800" dist="25400" dir="5400000" algn="tl">
                <a:srgbClr val="000000">
                  <a:alpha val="50000"/>
                </a:srgbClr>
              </a:outerShdw>
            </a:effectLst>
          </c:spPr>
          <c:invertIfNegative val="0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0-D4DD-4768-98A1-88A46DC9D26E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1-D4DD-4768-98A1-88A46DC9D26E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2-D4DD-4768-98A1-88A46DC9D26E}"/>
              </c:ext>
            </c:extLst>
          </c:dPt>
          <c:dPt>
            <c:idx val="3"/>
            <c:invertIfNegative val="1"/>
            <c:bubble3D val="0"/>
            <c:spPr>
              <a:gradFill flip="none" rotWithShape="1">
                <a:gsLst>
                  <a:gs pos="0">
                    <a:srgbClr val="FFEC3B"/>
                  </a:gs>
                  <a:gs pos="100000">
                    <a:srgbClr val="BE800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D4DD-4768-98A1-88A46DC9D26E}"/>
              </c:ext>
            </c:extLst>
          </c:dPt>
          <c:dPt>
            <c:idx val="4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5-D4DD-4768-98A1-88A46DC9D26E}"/>
              </c:ext>
            </c:extLst>
          </c:dPt>
          <c:dPt>
            <c:idx val="5"/>
            <c:invertIfNegative val="1"/>
            <c:bubble3D val="0"/>
            <c:spPr>
              <a:gradFill flip="none" rotWithShape="1">
                <a:gsLst>
                  <a:gs pos="0">
                    <a:srgbClr val="FFEC3B"/>
                  </a:gs>
                  <a:gs pos="100000">
                    <a:srgbClr val="BE800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50800" dist="25400" dir="5400000" algn="tl">
                  <a:srgbClr val="000000">
                    <a:alpha val="5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4DD-4768-98A1-88A46DC9D26E}"/>
              </c:ext>
            </c:extLst>
          </c:dPt>
          <c:cat>
            <c:strLit>
              <c:ptCount val="6"/>
              <c:pt idx="0">
                <c:v>Accounting</c:v>
              </c:pt>
              <c:pt idx="1">
                <c:v>Finance</c:v>
              </c:pt>
              <c:pt idx="2">
                <c:v>Business</c:v>
              </c:pt>
              <c:pt idx="3">
                <c:v>Information Systems</c:v>
              </c:pt>
              <c:pt idx="4">
                <c:v>MAcc</c:v>
              </c:pt>
              <c:pt idx="5">
                <c:v>MISM</c:v>
              </c:pt>
            </c:strLit>
          </c:cat>
          <c:val>
            <c:numLit>
              <c:formatCode>General</c:formatCode>
              <c:ptCount val="6"/>
              <c:pt idx="0">
                <c:v>57900</c:v>
              </c:pt>
              <c:pt idx="1">
                <c:v>57900</c:v>
              </c:pt>
              <c:pt idx="2">
                <c:v>51800</c:v>
              </c:pt>
              <c:pt idx="3">
                <c:v>60200</c:v>
              </c:pt>
              <c:pt idx="4">
                <c:v>56900</c:v>
              </c:pt>
              <c:pt idx="5">
                <c:v>71700</c:v>
              </c:pt>
            </c:numLit>
          </c:val>
          <c:extLst>
            <c:ext xmlns:c16="http://schemas.microsoft.com/office/drawing/2014/chart" uri="{C3380CC4-5D6E-409C-BE32-E72D297353CC}">
              <c16:uniqueId val="{00000008-D4DD-4768-98A1-88A46DC9D2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-40"/>
        <c:axId val="-1287118656"/>
        <c:axId val="-1287115904"/>
      </c:barChart>
      <c:catAx>
        <c:axId val="-1287118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254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sz="3400" b="0" i="0" u="none" strike="noStrike">
                <a:solidFill>
                  <a:srgbClr val="FFFFFF"/>
                </a:solidFill>
                <a:latin typeface="Helvetica"/>
              </a:defRPr>
            </a:pPr>
            <a:endParaRPr lang="en-US"/>
          </a:p>
        </c:txPr>
        <c:crossAx val="-1287115904"/>
        <c:crosses val="autoZero"/>
        <c:auto val="1"/>
        <c:lblAlgn val="ctr"/>
        <c:lblOffset val="100"/>
        <c:noMultiLvlLbl val="1"/>
      </c:catAx>
      <c:valAx>
        <c:axId val="-1287115904"/>
        <c:scaling>
          <c:orientation val="minMax"/>
          <c:max val="80000"/>
          <c:min val="50000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&quot;$&quot;#,##0" sourceLinked="0"/>
        <c:majorTickMark val="none"/>
        <c:minorTickMark val="none"/>
        <c:tickLblPos val="nextTo"/>
        <c:spPr>
          <a:ln w="254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3400" b="0" i="0" u="none" strike="noStrike">
                <a:solidFill>
                  <a:srgbClr val="FFFFFF"/>
                </a:solidFill>
                <a:latin typeface="Helvetica"/>
              </a:defRPr>
            </a:pPr>
            <a:endParaRPr lang="en-US"/>
          </a:p>
        </c:txPr>
        <c:crossAx val="-1287118656"/>
        <c:crosses val="autoZero"/>
        <c:crossBetween val="between"/>
        <c:majorUnit val="5000"/>
        <c:minorUnit val="250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" name="Shape 3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106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ounded Rectangle"/>
          <p:cNvSpPr/>
          <p:nvPr/>
        </p:nvSpPr>
        <p:spPr>
          <a:xfrm>
            <a:off x="7694314" y="2704429"/>
            <a:ext cx="8995372" cy="5736035"/>
          </a:xfrm>
          <a:prstGeom prst="roundRect">
            <a:avLst>
              <a:gd name="adj" fmla="val 7893"/>
            </a:avLst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15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4159250" y="9863637"/>
            <a:ext cx="19621500" cy="6858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116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7826077" y="3928233"/>
            <a:ext cx="8048229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4400"/>
            </a:lvl1pPr>
          </a:lstStyle>
          <a:p>
            <a:r>
              <a:t>“Type a quote here.” 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YU Marriott School 4.jpg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3" name="Text"/>
          <p:cNvSpPr txBox="1"/>
          <p:nvPr/>
        </p:nvSpPr>
        <p:spPr>
          <a:xfrm>
            <a:off x="11637797" y="7247372"/>
            <a:ext cx="1108406" cy="774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3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Center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3" name="Circle"/>
          <p:cNvSpPr/>
          <p:nvPr/>
        </p:nvSpPr>
        <p:spPr>
          <a:xfrm>
            <a:off x="8917234" y="23686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44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9194699" y="26461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Center - Agenda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BYU Marriott School 4.jpg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Circle"/>
          <p:cNvSpPr/>
          <p:nvPr/>
        </p:nvSpPr>
        <p:spPr>
          <a:xfrm>
            <a:off x="8917234" y="23686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56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9194699" y="26461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57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With Text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2758479" y="9448800"/>
            <a:ext cx="880864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6" name="Circle"/>
          <p:cNvSpPr/>
          <p:nvPr/>
        </p:nvSpPr>
        <p:spPr>
          <a:xfrm>
            <a:off x="3888034" y="24194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67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4165499" y="26969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6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115800" y="2683073"/>
            <a:ext cx="9160868" cy="1065669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FontTx/>
              <a:buNone/>
              <a:defRPr sz="4400"/>
            </a:lvl1pPr>
            <a:lvl2pPr marL="0" indent="228600">
              <a:spcBef>
                <a:spcPts val="0"/>
              </a:spcBef>
              <a:buSzTx/>
              <a:buFontTx/>
              <a:buNone/>
              <a:defRPr sz="4400"/>
            </a:lvl2pPr>
            <a:lvl3pPr marL="0" indent="457200">
              <a:spcBef>
                <a:spcPts val="0"/>
              </a:spcBef>
              <a:buSzTx/>
              <a:buFontTx/>
              <a:buNone/>
              <a:defRPr sz="4400"/>
            </a:lvl3pPr>
            <a:lvl4pPr marL="0" indent="685800">
              <a:spcBef>
                <a:spcPts val="0"/>
              </a:spcBef>
              <a:buSzTx/>
              <a:buFontTx/>
              <a:buNone/>
              <a:defRPr sz="4400"/>
            </a:lvl4pPr>
            <a:lvl5pPr marL="0" indent="914400">
              <a:spcBef>
                <a:spcPts val="0"/>
              </a:spcBef>
              <a:buSzTx/>
              <a:buFont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Text"/>
          <p:cNvSpPr txBox="1">
            <a:spLocks noGrp="1"/>
          </p:cNvSpPr>
          <p:nvPr>
            <p:ph type="title"/>
          </p:nvPr>
        </p:nvSpPr>
        <p:spPr>
          <a:xfrm>
            <a:off x="1689100" y="1270000"/>
            <a:ext cx="21005800" cy="2286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7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196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97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Box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ounded Rectangle"/>
          <p:cNvSpPr/>
          <p:nvPr/>
        </p:nvSpPr>
        <p:spPr>
          <a:xfrm>
            <a:off x="7694314" y="2704429"/>
            <a:ext cx="8995372" cy="5736035"/>
          </a:xfrm>
          <a:prstGeom prst="roundRect">
            <a:avLst>
              <a:gd name="adj" fmla="val 7893"/>
            </a:avLst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6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4159250" y="9863637"/>
            <a:ext cx="19621500" cy="6858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207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7826077" y="3928233"/>
            <a:ext cx="8048229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4400"/>
            </a:lvl1pPr>
          </a:lstStyle>
          <a:p>
            <a:r>
              <a:t>“Type a quote here.” </a:t>
            </a:r>
          </a:p>
        </p:txBody>
      </p:sp>
      <p:sp>
        <p:nvSpPr>
          <p:cNvPr id="20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BYU Marriott School 4.jpg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7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26" name="Text"/>
          <p:cNvSpPr txBox="1"/>
          <p:nvPr/>
        </p:nvSpPr>
        <p:spPr>
          <a:xfrm>
            <a:off x="11637797" y="7247372"/>
            <a:ext cx="1108406" cy="774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7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8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Center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7" name="Circle"/>
          <p:cNvSpPr/>
          <p:nvPr/>
        </p:nvSpPr>
        <p:spPr>
          <a:xfrm>
            <a:off x="8917234" y="23686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238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9194699" y="26461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3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40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With Text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2758479" y="9448800"/>
            <a:ext cx="880864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9" name="Circle"/>
          <p:cNvSpPr/>
          <p:nvPr/>
        </p:nvSpPr>
        <p:spPr>
          <a:xfrm>
            <a:off x="3888034" y="24194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250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4165499" y="26969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5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115800" y="2683073"/>
            <a:ext cx="9160868" cy="1065669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FontTx/>
              <a:buNone/>
              <a:defRPr sz="4400"/>
            </a:lvl1pPr>
            <a:lvl2pPr marL="0" indent="228600">
              <a:spcBef>
                <a:spcPts val="0"/>
              </a:spcBef>
              <a:buSzTx/>
              <a:buFontTx/>
              <a:buNone/>
              <a:defRPr sz="4400"/>
            </a:lvl2pPr>
            <a:lvl3pPr marL="0" indent="457200">
              <a:spcBef>
                <a:spcPts val="0"/>
              </a:spcBef>
              <a:buSzTx/>
              <a:buFontTx/>
              <a:buNone/>
              <a:defRPr sz="4400"/>
            </a:lvl3pPr>
            <a:lvl4pPr marL="0" indent="685800">
              <a:spcBef>
                <a:spcPts val="0"/>
              </a:spcBef>
              <a:buSzTx/>
              <a:buFontTx/>
              <a:buNone/>
              <a:defRPr sz="4400"/>
            </a:lvl4pPr>
            <a:lvl5pPr marL="0" indent="914400">
              <a:spcBef>
                <a:spcPts val="0"/>
              </a:spcBef>
              <a:buSzTx/>
              <a:buFont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53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63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Text"/>
          <p:cNvSpPr txBox="1">
            <a:spLocks noGrp="1"/>
          </p:cNvSpPr>
          <p:nvPr>
            <p:ph type="title"/>
          </p:nvPr>
        </p:nvSpPr>
        <p:spPr>
          <a:xfrm>
            <a:off x="1689100" y="1270000"/>
            <a:ext cx="21005800" cy="2286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73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282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28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84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Bottom w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2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21960" y="12612861"/>
            <a:ext cx="2400301" cy="96520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Box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Rounded Rectangle"/>
          <p:cNvSpPr/>
          <p:nvPr/>
        </p:nvSpPr>
        <p:spPr>
          <a:xfrm>
            <a:off x="7694314" y="2704429"/>
            <a:ext cx="8995372" cy="5736035"/>
          </a:xfrm>
          <a:prstGeom prst="roundRect">
            <a:avLst>
              <a:gd name="adj" fmla="val 7893"/>
            </a:avLst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93" name="–Student of the Century"/>
          <p:cNvSpPr txBox="1">
            <a:spLocks noGrp="1"/>
          </p:cNvSpPr>
          <p:nvPr>
            <p:ph type="body" sz="quarter" idx="13"/>
          </p:nvPr>
        </p:nvSpPr>
        <p:spPr>
          <a:xfrm>
            <a:off x="4159250" y="9863637"/>
            <a:ext cx="19621500" cy="6858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3800" i="1"/>
            </a:lvl1pPr>
          </a:lstStyle>
          <a:p>
            <a:r>
              <a:t>–Student of the Century</a:t>
            </a:r>
          </a:p>
        </p:txBody>
      </p:sp>
      <p:sp>
        <p:nvSpPr>
          <p:cNvPr id="2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7826077" y="3928233"/>
            <a:ext cx="8048229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4400"/>
            </a:lvl1pPr>
          </a:lstStyle>
          <a:p>
            <a:r>
              <a:t>“Type a quote here.” </a:t>
            </a:r>
          </a:p>
        </p:txBody>
      </p:sp>
      <p:sp>
        <p:nvSpPr>
          <p:cNvPr id="29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96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Fra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BYU Marriott School 4.jpg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0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06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r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4" name="Rectangle"/>
          <p:cNvSpPr/>
          <p:nvPr/>
        </p:nvSpPr>
        <p:spPr>
          <a:xfrm>
            <a:off x="-1" y="1125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c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60" name="Rectangle"/>
          <p:cNvSpPr txBox="1"/>
          <p:nvPr/>
        </p:nvSpPr>
        <p:spPr>
          <a:xfrm>
            <a:off x="11637797" y="7247372"/>
            <a:ext cx="1108406" cy="7747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4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69" name="Circle"/>
          <p:cNvSpPr/>
          <p:nvPr/>
        </p:nvSpPr>
        <p:spPr>
          <a:xfrm>
            <a:off x="8917234" y="1767134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0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9194699" y="2044600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le Text"/>
          <p:cNvSpPr txBox="1">
            <a:spLocks noGrp="1"/>
          </p:cNvSpPr>
          <p:nvPr>
            <p:ph type="title"/>
          </p:nvPr>
        </p:nvSpPr>
        <p:spPr>
          <a:xfrm>
            <a:off x="2758479" y="9448800"/>
            <a:ext cx="880864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9" name="Circle"/>
          <p:cNvSpPr/>
          <p:nvPr/>
        </p:nvSpPr>
        <p:spPr>
          <a:xfrm>
            <a:off x="3888034" y="2419448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0" name="BYU Marriott School 1.png" descr="BYU Marriott School 1.png"/>
          <p:cNvPicPr>
            <a:picLocks noChangeAspect="1"/>
          </p:cNvPicPr>
          <p:nvPr/>
        </p:nvPicPr>
        <p:blipFill>
          <a:blip r:embed="rId2">
            <a:extLst/>
          </a:blip>
          <a:srcRect l="12040" t="3196" r="26753" b="4993"/>
          <a:stretch>
            <a:fillRect/>
          </a:stretch>
        </p:blipFill>
        <p:spPr>
          <a:xfrm>
            <a:off x="4165499" y="2696914"/>
            <a:ext cx="5994403" cy="599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115800" y="2581473"/>
            <a:ext cx="9160868" cy="971947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FontTx/>
              <a:buNone/>
              <a:defRPr sz="4400"/>
            </a:lvl1pPr>
            <a:lvl2pPr marL="0" indent="228600">
              <a:spcBef>
                <a:spcPts val="0"/>
              </a:spcBef>
              <a:buSzTx/>
              <a:buFontTx/>
              <a:buNone/>
              <a:defRPr sz="4400"/>
            </a:lvl2pPr>
            <a:lvl3pPr marL="0" indent="457200">
              <a:spcBef>
                <a:spcPts val="0"/>
              </a:spcBef>
              <a:buSzTx/>
              <a:buFontTx/>
              <a:buNone/>
              <a:defRPr sz="4400"/>
            </a:lvl3pPr>
            <a:lvl4pPr marL="0" indent="685800">
              <a:spcBef>
                <a:spcPts val="0"/>
              </a:spcBef>
              <a:buSzTx/>
              <a:buFontTx/>
              <a:buNone/>
              <a:defRPr sz="4400"/>
            </a:lvl4pPr>
            <a:lvl5pPr marL="0" indent="914400">
              <a:spcBef>
                <a:spcPts val="0"/>
              </a:spcBef>
              <a:buSzTx/>
              <a:buFont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YUMarriottWhite.png" descr="BYUMarriottWhite.png"/>
          <p:cNvPicPr>
            <a:picLocks noChangeAspect="1"/>
          </p:cNvPicPr>
          <p:nvPr/>
        </p:nvPicPr>
        <p:blipFill>
          <a:blip r:embed="rId33">
            <a:extLst/>
          </a:blip>
          <a:stretch>
            <a:fillRect/>
          </a:stretch>
        </p:blipFill>
        <p:spPr>
          <a:xfrm>
            <a:off x="10991850" y="6375400"/>
            <a:ext cx="2400300" cy="9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2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ransition spd="med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latinLnBrk="0">
        <a:lnSpc>
          <a:spcPct val="100000"/>
        </a:lnSpc>
        <a:spcBef>
          <a:spcPts val="3400"/>
        </a:spcBef>
        <a:spcAft>
          <a:spcPts val="0"/>
        </a:spcAft>
        <a:buClrTx/>
        <a:buSzPct val="75000"/>
        <a:buFont typeface="Avenir Next"/>
        <a:buChar char="•"/>
        <a:tabLst/>
        <a:defRPr sz="5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ti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tif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tif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tif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tif"/><Relationship Id="rId35" Type="http://schemas.openxmlformats.org/officeDocument/2006/relationships/image" Target="../media/image3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yKOAc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t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2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tif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8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7.tif"/><Relationship Id="rId4" Type="http://schemas.openxmlformats.org/officeDocument/2006/relationships/image" Target="../media/image5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22.png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11.png"/><Relationship Id="rId4" Type="http://schemas.openxmlformats.org/officeDocument/2006/relationships/image" Target="../media/image6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6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tif"/><Relationship Id="rId5" Type="http://schemas.openxmlformats.org/officeDocument/2006/relationships/image" Target="../media/image6.png"/><Relationship Id="rId4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tif"/><Relationship Id="rId4" Type="http://schemas.openxmlformats.org/officeDocument/2006/relationships/image" Target="../media/image7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tif"/><Relationship Id="rId4" Type="http://schemas.openxmlformats.org/officeDocument/2006/relationships/image" Target="../media/image7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arriottschool.byu.edu/clubs/director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17" name="Rectangle"/>
          <p:cNvSpPr/>
          <p:nvPr/>
        </p:nvSpPr>
        <p:spPr>
          <a:xfrm>
            <a:off x="-1" y="-1445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18" name="INFORMATION SYSTEMS"/>
          <p:cNvSpPr txBox="1">
            <a:spLocks noGrp="1"/>
          </p:cNvSpPr>
          <p:nvPr>
            <p:ph type="title"/>
          </p:nvPr>
        </p:nvSpPr>
        <p:spPr>
          <a:xfrm>
            <a:off x="1689101" y="4980090"/>
            <a:ext cx="21005799" cy="375582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10870">
              <a:defRPr sz="1369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INFORMATION SYSTEMS</a:t>
            </a:r>
          </a:p>
        </p:txBody>
      </p:sp>
      <p:pic>
        <p:nvPicPr>
          <p:cNvPr id="319" name="300px-Gap_logo.svg.png" descr="300px-Gap_logo.sv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96580" y="2102778"/>
            <a:ext cx="1481832" cy="1481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429px-EY_logo13.png" descr="429px-EY_logo1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9354" y="9972249"/>
            <a:ext cx="1603176" cy="1793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2000px-Exxon_Mobil_Logo.svg.png" descr="2000px-Exxon_Mobil_Logo.svg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5236" y="1755068"/>
            <a:ext cx="3987966" cy="749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2000px-Novell_Logo.svg.png" descr="2000px-Novell_Logo.sv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634752" y="10845147"/>
            <a:ext cx="3657606" cy="969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2000px-Oracle_logo.svg.png" descr="2000px-Oracle_logo.svg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745821" y="2908541"/>
            <a:ext cx="3039176" cy="431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2015_Capital_One_Logo.png" descr="2015_Capital_One_Logo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259543" y="1485904"/>
            <a:ext cx="5130801" cy="1854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Anglepoint_Logo_Transparent_Oct2012.png" descr="Anglepoint_Logo_Transparent_Oct2012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729533" y="4334110"/>
            <a:ext cx="4506436" cy="1014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Apple-logo.png" descr="Apple-logo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7305424" y="3829115"/>
            <a:ext cx="1334551" cy="1657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Blendtec_Logo_2014.svg.png" descr="Blendtec_Logo_2014.svg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9435407" y="1793182"/>
            <a:ext cx="3752142" cy="673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Canvas-by-instructure-3.png" descr="Canvas-by-instructure-3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6395127" y="10588546"/>
            <a:ext cx="3925182" cy="923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cisco-logo.png" descr="cisco-logo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3217202" y="3796779"/>
            <a:ext cx="2947247" cy="1582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Company-Logo_Ancestry_v2.png" descr="Company-Logo_Ancestry_v2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7476548" y="8158372"/>
            <a:ext cx="6007424" cy="1481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Domo-Logo-Square.png" descr="Domo-Logo-Square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885941" y="3327868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Fidelity_logo-trans-1.png" descr="Fidelity_logo-trans-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9305927" y="4465920"/>
            <a:ext cx="4687122" cy="1693224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Ford_logo.png" descr="Ford_logo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252436" y="8327453"/>
            <a:ext cx="1693069" cy="634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GM.png" descr="GM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9778075" y="3796779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hlth-h-logo.png" descr="hlth-h-logo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6549993" y="8494708"/>
            <a:ext cx="4863386" cy="809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Lingotek_logo_stacked.png" descr="Lingotek_logo_stacked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2721991" y="8414655"/>
            <a:ext cx="3051516" cy="969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logo-kpmg.png" descr="logo-kpmg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13472884" y="8392411"/>
            <a:ext cx="4863386" cy="1951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lucid.png" descr="lucid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4483944" y="9412097"/>
            <a:ext cx="6234733" cy="1436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micron-logo.png" descr="micron-logo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5454488" y="10375896"/>
            <a:ext cx="6007424" cy="1849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0" name="Microsoft_logo_(2012).svg.png" descr="Microsoft_logo_(2012).svg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228547" y="5153424"/>
            <a:ext cx="3925182" cy="838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myeducator2.png" descr="myeducator2.png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2372978" y="2374146"/>
            <a:ext cx="1841501" cy="184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New_Walmart_Logo.svg.png" descr="New_Walmart_Logo.svg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5594886" y="1608784"/>
            <a:ext cx="3341047" cy="809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" name="new-google-logo-2015.png" descr="new-google-logo-2015.png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19780950" y="2908541"/>
            <a:ext cx="4479644" cy="1866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qualtrics.png" descr="qualtrics.png"/>
          <p:cNvPicPr>
            <a:picLocks noChangeAspect="1"/>
          </p:cNvPicPr>
          <p:nvPr/>
        </p:nvPicPr>
        <p:blipFill>
          <a:blip r:embed="rId27">
            <a:extLst/>
          </a:blip>
          <a:stretch>
            <a:fillRect/>
          </a:stretch>
        </p:blipFill>
        <p:spPr>
          <a:xfrm>
            <a:off x="2003" y="6572417"/>
            <a:ext cx="3517291" cy="1582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USAA.png" descr="USAA.png"/>
          <p:cNvPicPr>
            <a:picLocks noChangeAspect="1"/>
          </p:cNvPicPr>
          <p:nvPr/>
        </p:nvPicPr>
        <p:blipFill>
          <a:blip r:embed="rId28">
            <a:extLst/>
          </a:blip>
          <a:stretch>
            <a:fillRect/>
          </a:stretch>
        </p:blipFill>
        <p:spPr>
          <a:xfrm>
            <a:off x="11611881" y="3992157"/>
            <a:ext cx="1160238" cy="1192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workday.png" descr="workday.png"/>
          <p:cNvPicPr>
            <a:picLocks noChangeAspect="1"/>
          </p:cNvPicPr>
          <p:nvPr/>
        </p:nvPicPr>
        <p:blipFill>
          <a:blip r:embed="rId29">
            <a:extLst/>
          </a:blip>
          <a:stretch>
            <a:fillRect/>
          </a:stretch>
        </p:blipFill>
        <p:spPr>
          <a:xfrm>
            <a:off x="12454896" y="10500866"/>
            <a:ext cx="2947247" cy="1657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Image" descr="Image"/>
          <p:cNvPicPr>
            <a:picLocks noChangeAspect="1"/>
          </p:cNvPicPr>
          <p:nvPr/>
        </p:nvPicPr>
        <p:blipFill>
          <a:blip r:embed="rId30">
            <a:extLst/>
          </a:blip>
          <a:stretch>
            <a:fillRect/>
          </a:stretch>
        </p:blipFill>
        <p:spPr>
          <a:xfrm>
            <a:off x="22557545" y="6767795"/>
            <a:ext cx="1348826" cy="1192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Image" descr="Image"/>
          <p:cNvPicPr>
            <a:picLocks noChangeAspect="1"/>
          </p:cNvPicPr>
          <p:nvPr/>
        </p:nvPicPr>
        <p:blipFill>
          <a:blip r:embed="rId31">
            <a:extLst/>
          </a:blip>
          <a:srcRect r="43212"/>
          <a:stretch>
            <a:fillRect/>
          </a:stretch>
        </p:blipFill>
        <p:spPr>
          <a:xfrm>
            <a:off x="2795224" y="10134596"/>
            <a:ext cx="1596828" cy="1582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Image" descr="Image"/>
          <p:cNvPicPr>
            <a:picLocks noChangeAspect="1"/>
          </p:cNvPicPr>
          <p:nvPr/>
        </p:nvPicPr>
        <p:blipFill>
          <a:blip r:embed="rId32">
            <a:extLst/>
          </a:blip>
          <a:stretch>
            <a:fillRect/>
          </a:stretch>
        </p:blipFill>
        <p:spPr>
          <a:xfrm>
            <a:off x="17265409" y="9135090"/>
            <a:ext cx="6569652" cy="1793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Image" descr="Image"/>
          <p:cNvPicPr>
            <a:picLocks noChangeAspect="1"/>
          </p:cNvPicPr>
          <p:nvPr/>
        </p:nvPicPr>
        <p:blipFill>
          <a:blip r:embed="rId33">
            <a:extLst/>
          </a:blip>
          <a:stretch>
            <a:fillRect/>
          </a:stretch>
        </p:blipFill>
        <p:spPr>
          <a:xfrm>
            <a:off x="10830533" y="8293079"/>
            <a:ext cx="2150608" cy="21506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Image" descr="Image"/>
          <p:cNvPicPr>
            <a:picLocks noChangeAspect="1"/>
          </p:cNvPicPr>
          <p:nvPr/>
        </p:nvPicPr>
        <p:blipFill>
          <a:blip r:embed="rId34">
            <a:extLst/>
          </a:blip>
          <a:stretch>
            <a:fillRect/>
          </a:stretch>
        </p:blipFill>
        <p:spPr>
          <a:xfrm>
            <a:off x="4826616" y="2295409"/>
            <a:ext cx="1657827" cy="1657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20698.png" descr="20698.png"/>
          <p:cNvPicPr>
            <a:picLocks noChangeAspect="1"/>
          </p:cNvPicPr>
          <p:nvPr/>
        </p:nvPicPr>
        <p:blipFill>
          <a:blip r:embed="rId35">
            <a:extLst/>
          </a:blip>
          <a:stretch>
            <a:fillRect/>
          </a:stretch>
        </p:blipFill>
        <p:spPr>
          <a:xfrm>
            <a:off x="9017733" y="12568532"/>
            <a:ext cx="6348535" cy="1053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7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ircle"/>
          <p:cNvSpPr/>
          <p:nvPr/>
        </p:nvSpPr>
        <p:spPr>
          <a:xfrm>
            <a:off x="7074408" y="-11612017"/>
            <a:ext cx="10235184" cy="10235184"/>
          </a:xfrm>
          <a:prstGeom prst="ellipse">
            <a:avLst/>
          </a:prstGeom>
          <a:blipFill>
            <a:blip r:embed="rId3">
              <a:alphaModFix amt="84062"/>
            </a:blip>
          </a:blipFill>
          <a:ln w="12700">
            <a:miter lim="400000"/>
          </a:ln>
        </p:spPr>
        <p:txBody>
          <a:bodyPr lIns="50800" tIns="50800" rIns="50800" bIns="50800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79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80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81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82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Junior Core</a:t>
            </a:r>
          </a:p>
        </p:txBody>
      </p:sp>
      <p:sp>
        <p:nvSpPr>
          <p:cNvPr id="483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Application</a:t>
            </a:r>
          </a:p>
        </p:txBody>
      </p:sp>
      <p:sp>
        <p:nvSpPr>
          <p:cNvPr id="484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rPr dirty="0"/>
              <a:t>Pre-IS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902" y="1916723"/>
            <a:ext cx="9655690" cy="105135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1800" y="1012639"/>
            <a:ext cx="10053007" cy="9859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Pre-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Pre-IS</a:t>
            </a:r>
          </a:p>
        </p:txBody>
      </p:sp>
      <p:sp>
        <p:nvSpPr>
          <p:cNvPr id="476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7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ircle"/>
          <p:cNvSpPr/>
          <p:nvPr/>
        </p:nvSpPr>
        <p:spPr>
          <a:xfrm>
            <a:off x="7074408" y="-11612017"/>
            <a:ext cx="10235184" cy="10235184"/>
          </a:xfrm>
          <a:prstGeom prst="ellipse">
            <a:avLst/>
          </a:prstGeom>
          <a:blipFill>
            <a:blip r:embed="rId3">
              <a:alphaModFix amt="84062"/>
            </a:blip>
          </a:blipFill>
          <a:ln w="12700">
            <a:miter lim="400000"/>
          </a:ln>
        </p:spPr>
        <p:txBody>
          <a:bodyPr lIns="50800" tIns="50800" rIns="50800" bIns="50800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79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80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81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82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83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84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  <p:extLst>
      <p:ext uri="{BB962C8B-B14F-4D97-AF65-F5344CB8AC3E}">
        <p14:creationId xmlns:p14="http://schemas.microsoft.com/office/powerpoint/2010/main" val="411105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8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88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9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86923" y="721415"/>
            <a:ext cx="24557846" cy="11064905"/>
          </a:xfrm>
          <a:prstGeom prst="rect">
            <a:avLst/>
          </a:prstGeom>
          <a:ln w="12700">
            <a:miter lim="400000"/>
          </a:ln>
        </p:spPr>
      </p:pic>
      <p:sp>
        <p:nvSpPr>
          <p:cNvPr id="490" name="Rectangle"/>
          <p:cNvSpPr/>
          <p:nvPr/>
        </p:nvSpPr>
        <p:spPr>
          <a:xfrm>
            <a:off x="561953" y="2526164"/>
            <a:ext cx="5478787" cy="3243803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1" name="Rectangle"/>
          <p:cNvSpPr/>
          <p:nvPr/>
        </p:nvSpPr>
        <p:spPr>
          <a:xfrm>
            <a:off x="6647165" y="2526164"/>
            <a:ext cx="5478786" cy="3243803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2" name="Rectangle"/>
          <p:cNvSpPr/>
          <p:nvPr/>
        </p:nvSpPr>
        <p:spPr>
          <a:xfrm>
            <a:off x="561953" y="6259964"/>
            <a:ext cx="5478787" cy="3243803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3" name="Rectangle"/>
          <p:cNvSpPr/>
          <p:nvPr/>
        </p:nvSpPr>
        <p:spPr>
          <a:xfrm>
            <a:off x="18624165" y="1027155"/>
            <a:ext cx="5478786" cy="3243803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4" name="Rectangle"/>
          <p:cNvSpPr/>
          <p:nvPr/>
        </p:nvSpPr>
        <p:spPr>
          <a:xfrm>
            <a:off x="6647165" y="6259964"/>
            <a:ext cx="5478786" cy="3243803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5" name="Rectangle"/>
          <p:cNvSpPr/>
          <p:nvPr/>
        </p:nvSpPr>
        <p:spPr>
          <a:xfrm>
            <a:off x="12732377" y="6259964"/>
            <a:ext cx="5478786" cy="3243803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6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97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98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99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00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01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04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05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07" name="Junior Core"/>
          <p:cNvSpPr txBox="1"/>
          <p:nvPr/>
        </p:nvSpPr>
        <p:spPr>
          <a:xfrm>
            <a:off x="10496390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08" name="Post Core"/>
          <p:cNvSpPr txBox="1"/>
          <p:nvPr/>
        </p:nvSpPr>
        <p:spPr>
          <a:xfrm>
            <a:off x="14836289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09" name="Application"/>
          <p:cNvSpPr txBox="1"/>
          <p:nvPr/>
        </p:nvSpPr>
        <p:spPr>
          <a:xfrm>
            <a:off x="6156489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10" name="Careers"/>
          <p:cNvSpPr txBox="1"/>
          <p:nvPr/>
        </p:nvSpPr>
        <p:spPr>
          <a:xfrm>
            <a:off x="19176190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11" name="Pre-IS"/>
          <p:cNvSpPr txBox="1"/>
          <p:nvPr/>
        </p:nvSpPr>
        <p:spPr>
          <a:xfrm>
            <a:off x="181658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pic>
        <p:nvPicPr>
          <p:cNvPr id="512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3867935" y="-7838993"/>
            <a:ext cx="51015631" cy="22985859"/>
          </a:xfrm>
          <a:prstGeom prst="rect">
            <a:avLst/>
          </a:prstGeom>
          <a:ln w="12700">
            <a:miter lim="400000"/>
          </a:ln>
        </p:spPr>
      </p:pic>
      <p:sp>
        <p:nvSpPr>
          <p:cNvPr id="513" name="Rectangle"/>
          <p:cNvSpPr/>
          <p:nvPr/>
        </p:nvSpPr>
        <p:spPr>
          <a:xfrm>
            <a:off x="134697" y="-4108109"/>
            <a:ext cx="11348194" cy="6673654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14" name="Rectangle"/>
          <p:cNvSpPr/>
          <p:nvPr/>
        </p:nvSpPr>
        <p:spPr>
          <a:xfrm>
            <a:off x="132521" y="3715143"/>
            <a:ext cx="11352546" cy="6673654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15" name="Rectangle"/>
          <p:cNvSpPr/>
          <p:nvPr/>
        </p:nvSpPr>
        <p:spPr>
          <a:xfrm>
            <a:off x="12772024" y="3715143"/>
            <a:ext cx="11352546" cy="6673654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16" name="Rectangle"/>
          <p:cNvSpPr/>
          <p:nvPr/>
        </p:nvSpPr>
        <p:spPr>
          <a:xfrm>
            <a:off x="-12438303" y="-4108109"/>
            <a:ext cx="11348194" cy="6673654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17" name="Rectangle"/>
          <p:cNvSpPr/>
          <p:nvPr/>
        </p:nvSpPr>
        <p:spPr>
          <a:xfrm>
            <a:off x="-12438303" y="3715143"/>
            <a:ext cx="11348194" cy="6673654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20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21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23" name="Junior Core"/>
          <p:cNvSpPr txBox="1"/>
          <p:nvPr/>
        </p:nvSpPr>
        <p:spPr>
          <a:xfrm>
            <a:off x="10496390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24" name="Post Core"/>
          <p:cNvSpPr txBox="1"/>
          <p:nvPr/>
        </p:nvSpPr>
        <p:spPr>
          <a:xfrm>
            <a:off x="14836289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25" name="Application"/>
          <p:cNvSpPr txBox="1"/>
          <p:nvPr/>
        </p:nvSpPr>
        <p:spPr>
          <a:xfrm>
            <a:off x="6156489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26" name="Careers"/>
          <p:cNvSpPr txBox="1"/>
          <p:nvPr/>
        </p:nvSpPr>
        <p:spPr>
          <a:xfrm>
            <a:off x="19176190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27" name="Pre-IS"/>
          <p:cNvSpPr txBox="1"/>
          <p:nvPr/>
        </p:nvSpPr>
        <p:spPr>
          <a:xfrm>
            <a:off x="181658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pic>
        <p:nvPicPr>
          <p:cNvPr id="528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280627" y="-9450477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Rectangle"/>
          <p:cNvSpPr/>
          <p:nvPr/>
        </p:nvSpPr>
        <p:spPr>
          <a:xfrm>
            <a:off x="5351150" y="4278182"/>
            <a:ext cx="13406929" cy="7819640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0" name="Rectangle"/>
          <p:cNvSpPr/>
          <p:nvPr/>
        </p:nvSpPr>
        <p:spPr>
          <a:xfrm>
            <a:off x="20343172" y="4278182"/>
            <a:ext cx="13406928" cy="7819640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1" name="Rectangle"/>
          <p:cNvSpPr/>
          <p:nvPr/>
        </p:nvSpPr>
        <p:spPr>
          <a:xfrm>
            <a:off x="5298280" y="-5100152"/>
            <a:ext cx="13512669" cy="7946540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2" name="Rectangle"/>
          <p:cNvSpPr/>
          <p:nvPr/>
        </p:nvSpPr>
        <p:spPr>
          <a:xfrm>
            <a:off x="-9713120" y="-5100152"/>
            <a:ext cx="13512669" cy="7946540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3" name="Rectangle"/>
          <p:cNvSpPr/>
          <p:nvPr/>
        </p:nvSpPr>
        <p:spPr>
          <a:xfrm>
            <a:off x="-9746612" y="4214732"/>
            <a:ext cx="13512669" cy="7946540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6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3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538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39" name="Junior Core"/>
          <p:cNvSpPr txBox="1"/>
          <p:nvPr/>
        </p:nvSpPr>
        <p:spPr>
          <a:xfrm>
            <a:off x="10496390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40" name="Post Core"/>
          <p:cNvSpPr txBox="1"/>
          <p:nvPr/>
        </p:nvSpPr>
        <p:spPr>
          <a:xfrm>
            <a:off x="14836289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41" name="Application"/>
          <p:cNvSpPr txBox="1"/>
          <p:nvPr/>
        </p:nvSpPr>
        <p:spPr>
          <a:xfrm>
            <a:off x="6156489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42" name="Careers"/>
          <p:cNvSpPr txBox="1"/>
          <p:nvPr/>
        </p:nvSpPr>
        <p:spPr>
          <a:xfrm>
            <a:off x="19176190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43" name="Pre-IS"/>
          <p:cNvSpPr txBox="1"/>
          <p:nvPr/>
        </p:nvSpPr>
        <p:spPr>
          <a:xfrm>
            <a:off x="181658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pic>
        <p:nvPicPr>
          <p:cNvPr id="544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9755277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Build Your Resume"/>
          <p:cNvSpPr txBox="1">
            <a:spLocks noGrp="1"/>
          </p:cNvSpPr>
          <p:nvPr>
            <p:ph type="title" idx="4294967295"/>
          </p:nvPr>
        </p:nvSpPr>
        <p:spPr>
          <a:xfrm>
            <a:off x="1689100" y="-2444141"/>
            <a:ext cx="21005800" cy="2133601"/>
          </a:xfrm>
          <a:prstGeom prst="rect">
            <a:avLst/>
          </a:prstGeom>
        </p:spPr>
        <p:txBody>
          <a:bodyPr/>
          <a:lstStyle>
            <a:lvl1pPr defTabSz="718184">
              <a:defRPr sz="13224"/>
            </a:lvl1pPr>
          </a:lstStyle>
          <a:p>
            <a:r>
              <a:t>Build Your Resume</a:t>
            </a:r>
          </a:p>
        </p:txBody>
      </p:sp>
      <p:sp>
        <p:nvSpPr>
          <p:cNvPr id="546" name="Rectangle"/>
          <p:cNvSpPr/>
          <p:nvPr/>
        </p:nvSpPr>
        <p:spPr>
          <a:xfrm>
            <a:off x="-8925720" y="-5455752"/>
            <a:ext cx="13512669" cy="7946540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47" name="Rectangle"/>
          <p:cNvSpPr/>
          <p:nvPr/>
        </p:nvSpPr>
        <p:spPr>
          <a:xfrm>
            <a:off x="-23937119" y="-5455752"/>
            <a:ext cx="13512669" cy="7946540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48" name="Rectangle"/>
          <p:cNvSpPr/>
          <p:nvPr/>
        </p:nvSpPr>
        <p:spPr>
          <a:xfrm>
            <a:off x="-23970612" y="3859132"/>
            <a:ext cx="13512669" cy="7946540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49" name="Rectangle"/>
          <p:cNvSpPr/>
          <p:nvPr/>
        </p:nvSpPr>
        <p:spPr>
          <a:xfrm>
            <a:off x="-8771250" y="3960682"/>
            <a:ext cx="13406929" cy="7819640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50" name="Rectangle"/>
          <p:cNvSpPr/>
          <p:nvPr/>
        </p:nvSpPr>
        <p:spPr>
          <a:xfrm>
            <a:off x="6220772" y="3960682"/>
            <a:ext cx="13406928" cy="7819640"/>
          </a:xfrm>
          <a:prstGeom prst="rect">
            <a:avLst/>
          </a:prstGeom>
          <a:blipFill>
            <a:blip r:embed="rId5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5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5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28182978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556" name="Rectangle"/>
          <p:cNvSpPr/>
          <p:nvPr/>
        </p:nvSpPr>
        <p:spPr>
          <a:xfrm>
            <a:off x="6251493" y="-14498920"/>
            <a:ext cx="13406929" cy="7919778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57" name="Engage in Projects"/>
          <p:cNvSpPr txBox="1"/>
          <p:nvPr/>
        </p:nvSpPr>
        <p:spPr>
          <a:xfrm>
            <a:off x="-21729700" y="4894613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0058C2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0058C2"/>
                </a:solidFill>
              </a:rPr>
              <a:t>Engage in Projects</a:t>
            </a:r>
          </a:p>
        </p:txBody>
      </p:sp>
      <p:sp>
        <p:nvSpPr>
          <p:cNvPr id="558" name="Learn New Technologies"/>
          <p:cNvSpPr txBox="1"/>
          <p:nvPr/>
        </p:nvSpPr>
        <p:spPr>
          <a:xfrm>
            <a:off x="25311100" y="7762967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FFEC3B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FFEC3B"/>
                </a:solidFill>
              </a:rPr>
              <a:t>Learn New Technologies</a:t>
            </a:r>
          </a:p>
        </p:txBody>
      </p:sp>
      <p:sp>
        <p:nvSpPr>
          <p:cNvPr id="559" name="When are you ready?"/>
          <p:cNvSpPr txBox="1">
            <a:spLocks noGrp="1"/>
          </p:cNvSpPr>
          <p:nvPr>
            <p:ph type="title" idx="4294967295"/>
          </p:nvPr>
        </p:nvSpPr>
        <p:spPr>
          <a:xfrm>
            <a:off x="1689100" y="1873859"/>
            <a:ext cx="21005800" cy="2133601"/>
          </a:xfrm>
          <a:prstGeom prst="rect">
            <a:avLst/>
          </a:prstGeom>
        </p:spPr>
        <p:txBody>
          <a:bodyPr/>
          <a:lstStyle>
            <a:lvl1pPr defTabSz="718184">
              <a:defRPr sz="13224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When are you ready?</a:t>
            </a:r>
          </a:p>
        </p:txBody>
      </p:sp>
      <p:sp>
        <p:nvSpPr>
          <p:cNvPr id="560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61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62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63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64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65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sp>
        <p:nvSpPr>
          <p:cNvPr id="566" name="Majority of Generals finished Completed Pre-reqs and if possible - Mcom 320, Stat 121, &amp; Econ 110"/>
          <p:cNvSpPr txBox="1"/>
          <p:nvPr/>
        </p:nvSpPr>
        <p:spPr>
          <a:xfrm>
            <a:off x="1502698" y="4940300"/>
            <a:ext cx="21378603" cy="383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/>
            </a:pPr>
            <a:r>
              <a:rPr>
                <a:solidFill>
                  <a:srgbClr val="F5FCFA"/>
                </a:solidFill>
              </a:rPr>
              <a:t>Majority of Generals finished</a:t>
            </a:r>
            <a:r>
              <a:t/>
            </a:r>
            <a:br/>
            <a:r>
              <a:t>Completed Pre-reqs</a:t>
            </a:r>
            <a:br/>
            <a:r>
              <a:rPr sz="6400"/>
              <a:t>and if possible </a:t>
            </a:r>
            <a:r>
              <a:t>- Mcom 320, Stat 121, &amp; Econ 110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6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7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1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28182978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Rectangle"/>
          <p:cNvSpPr/>
          <p:nvPr/>
        </p:nvSpPr>
        <p:spPr>
          <a:xfrm>
            <a:off x="6251493" y="-14498920"/>
            <a:ext cx="13406929" cy="7919778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73" name="Engage in Projects"/>
          <p:cNvSpPr txBox="1"/>
          <p:nvPr/>
        </p:nvSpPr>
        <p:spPr>
          <a:xfrm>
            <a:off x="-21729700" y="4894613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0058C2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0058C2"/>
                </a:solidFill>
              </a:rPr>
              <a:t>Engage in Projects</a:t>
            </a:r>
          </a:p>
        </p:txBody>
      </p:sp>
      <p:sp>
        <p:nvSpPr>
          <p:cNvPr id="574" name="Learn New Technologies"/>
          <p:cNvSpPr txBox="1"/>
          <p:nvPr/>
        </p:nvSpPr>
        <p:spPr>
          <a:xfrm>
            <a:off x="25311100" y="7762967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FFEC3B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FFEC3B"/>
                </a:solidFill>
              </a:rPr>
              <a:t>Learn New Technologies</a:t>
            </a:r>
          </a:p>
        </p:txBody>
      </p:sp>
      <p:sp>
        <p:nvSpPr>
          <p:cNvPr id="575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76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7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78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79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80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sp>
        <p:nvSpPr>
          <p:cNvPr id="581" name="Build Your Resume"/>
          <p:cNvSpPr txBox="1">
            <a:spLocks noGrp="1"/>
          </p:cNvSpPr>
          <p:nvPr>
            <p:ph type="title" idx="4294967295"/>
          </p:nvPr>
        </p:nvSpPr>
        <p:spPr>
          <a:xfrm>
            <a:off x="1689100" y="1873859"/>
            <a:ext cx="21005800" cy="21336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Build Your Resume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84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585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6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28182978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587" name="Rectangle"/>
          <p:cNvSpPr/>
          <p:nvPr/>
        </p:nvSpPr>
        <p:spPr>
          <a:xfrm>
            <a:off x="6251493" y="-14498920"/>
            <a:ext cx="13406929" cy="7919778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88" name="Build Your Resume"/>
          <p:cNvSpPr txBox="1">
            <a:spLocks noGrp="1"/>
          </p:cNvSpPr>
          <p:nvPr>
            <p:ph type="title" idx="4294967295"/>
          </p:nvPr>
        </p:nvSpPr>
        <p:spPr>
          <a:xfrm>
            <a:off x="1689100" y="1873859"/>
            <a:ext cx="21005800" cy="21336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Build Your Resume</a:t>
            </a:r>
          </a:p>
        </p:txBody>
      </p:sp>
      <p:sp>
        <p:nvSpPr>
          <p:cNvPr id="589" name="Engage in Projects"/>
          <p:cNvSpPr txBox="1"/>
          <p:nvPr/>
        </p:nvSpPr>
        <p:spPr>
          <a:xfrm>
            <a:off x="1689100" y="4996213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0058C2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0058C2"/>
                </a:solidFill>
              </a:rPr>
              <a:t>Engage in Projects</a:t>
            </a:r>
          </a:p>
        </p:txBody>
      </p:sp>
      <p:sp>
        <p:nvSpPr>
          <p:cNvPr id="590" name="Learn New Technologies"/>
          <p:cNvSpPr txBox="1"/>
          <p:nvPr/>
        </p:nvSpPr>
        <p:spPr>
          <a:xfrm>
            <a:off x="25311100" y="7762967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FFEC3B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FFEC3B"/>
                </a:solidFill>
              </a:rPr>
              <a:t>Learn New Technologies</a:t>
            </a:r>
          </a:p>
        </p:txBody>
      </p:sp>
      <p:sp>
        <p:nvSpPr>
          <p:cNvPr id="591" name="Learn New Technologies"/>
          <p:cNvSpPr txBox="1"/>
          <p:nvPr/>
        </p:nvSpPr>
        <p:spPr>
          <a:xfrm>
            <a:off x="-22999700" y="8118568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3000">
                <a:solidFill>
                  <a:srgbClr val="FFEC3B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FFEC3B"/>
                </a:solidFill>
              </a:rPr>
              <a:t>Learn New Technologies</a:t>
            </a:r>
          </a:p>
        </p:txBody>
      </p:sp>
      <p:sp>
        <p:nvSpPr>
          <p:cNvPr id="592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93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594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595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596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597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00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01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2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28182978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603" name="Rectangle"/>
          <p:cNvSpPr/>
          <p:nvPr/>
        </p:nvSpPr>
        <p:spPr>
          <a:xfrm>
            <a:off x="6251493" y="-14498920"/>
            <a:ext cx="13406929" cy="7919778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04" name="Build Your Resume"/>
          <p:cNvSpPr txBox="1">
            <a:spLocks noGrp="1"/>
          </p:cNvSpPr>
          <p:nvPr>
            <p:ph type="title" idx="4294967295"/>
          </p:nvPr>
        </p:nvSpPr>
        <p:spPr>
          <a:xfrm>
            <a:off x="1689100" y="1873859"/>
            <a:ext cx="21005800" cy="21336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Build Your Resume</a:t>
            </a:r>
          </a:p>
        </p:txBody>
      </p:sp>
      <p:sp>
        <p:nvSpPr>
          <p:cNvPr id="605" name="Engage in Projects"/>
          <p:cNvSpPr txBox="1"/>
          <p:nvPr/>
        </p:nvSpPr>
        <p:spPr>
          <a:xfrm>
            <a:off x="1689100" y="4996213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0058C2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0058C2"/>
                </a:solidFill>
              </a:rPr>
              <a:t>Engage in Projects</a:t>
            </a:r>
          </a:p>
        </p:txBody>
      </p:sp>
      <p:sp>
        <p:nvSpPr>
          <p:cNvPr id="606" name="Learn New Technologies"/>
          <p:cNvSpPr txBox="1"/>
          <p:nvPr/>
        </p:nvSpPr>
        <p:spPr>
          <a:xfrm>
            <a:off x="1689100" y="8118568"/>
            <a:ext cx="21005800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1200">
                <a:solidFill>
                  <a:srgbClr val="FFEC3B"/>
                </a:solidFill>
              </a:defRPr>
            </a:lvl1pPr>
          </a:lstStyle>
          <a:p>
            <a:pPr>
              <a:defRPr>
                <a:solidFill>
                  <a:srgbClr val="FFFFFF"/>
                </a:solidFill>
              </a:defRPr>
            </a:pPr>
            <a:r>
              <a:rPr>
                <a:solidFill>
                  <a:srgbClr val="FFEC3B"/>
                </a:solidFill>
              </a:rPr>
              <a:t>Learn New Technologies</a:t>
            </a:r>
          </a:p>
        </p:txBody>
      </p:sp>
      <p:sp>
        <p:nvSpPr>
          <p:cNvPr id="607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0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0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1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11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612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What is Information System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Systems?</a:t>
            </a:r>
          </a:p>
        </p:txBody>
      </p:sp>
      <p:sp>
        <p:nvSpPr>
          <p:cNvPr id="35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35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5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35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36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361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362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1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1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7" name="Screen Shot 2016-10-27 at 12.26.18 AM.png" descr="Screen Shot 2016-10-27 at 12.26.18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5403027" y="-28182978"/>
            <a:ext cx="60455077" cy="27238943"/>
          </a:xfrm>
          <a:prstGeom prst="rect">
            <a:avLst/>
          </a:prstGeom>
          <a:ln w="12700">
            <a:miter lim="400000"/>
          </a:ln>
        </p:spPr>
      </p:pic>
      <p:sp>
        <p:nvSpPr>
          <p:cNvPr id="618" name="Rectangle"/>
          <p:cNvSpPr/>
          <p:nvPr/>
        </p:nvSpPr>
        <p:spPr>
          <a:xfrm>
            <a:off x="6251493" y="-14498920"/>
            <a:ext cx="13406929" cy="7919778"/>
          </a:xfrm>
          <a:prstGeom prst="rect">
            <a:avLst/>
          </a:prstGeom>
          <a:blipFill>
            <a:blip r:embed="rId4">
              <a:alphaModFix amt="36285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19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20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21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22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23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624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pic>
        <p:nvPicPr>
          <p:cNvPr id="625" name="Screen Shot 2017-10-22 at 9.27.27 PM.png" descr="Screen Shot 2017-10-22 at 9.27.27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01040" y="1115132"/>
            <a:ext cx="13981920" cy="3854254"/>
          </a:xfrm>
          <a:prstGeom prst="rect">
            <a:avLst/>
          </a:prstGeom>
          <a:ln w="12700">
            <a:miter lim="400000"/>
          </a:ln>
        </p:spPr>
      </p:pic>
      <p:sp>
        <p:nvSpPr>
          <p:cNvPr id="626" name="Learn new skills…"/>
          <p:cNvSpPr txBox="1"/>
          <p:nvPr/>
        </p:nvSpPr>
        <p:spPr>
          <a:xfrm>
            <a:off x="4602509" y="5838372"/>
            <a:ext cx="15178982" cy="575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6400"/>
            </a:pPr>
            <a:r>
              <a:t>Learn new skills</a:t>
            </a:r>
          </a:p>
          <a:p>
            <a:pPr algn="ctr">
              <a:defRPr sz="6400"/>
            </a:pPr>
            <a:r>
              <a:t>Figure out if IS is for you</a:t>
            </a:r>
          </a:p>
          <a:p>
            <a:pPr algn="ctr"/>
            <a:endParaRPr/>
          </a:p>
          <a:p>
            <a:pPr algn="ctr">
              <a:defRPr sz="6400"/>
            </a:pPr>
            <a:r>
              <a:rPr sz="4800"/>
              <a:t>WHERE:</a:t>
            </a:r>
            <a:r>
              <a:t> IS lab (w328)</a:t>
            </a:r>
          </a:p>
          <a:p>
            <a:pPr algn="ctr">
              <a:defRPr sz="6400"/>
            </a:pPr>
            <a:r>
              <a:rPr sz="4800"/>
              <a:t>WHEN: </a:t>
            </a:r>
            <a:r>
              <a:t>2nd and 4th Thursday of the month</a:t>
            </a:r>
          </a:p>
          <a:p>
            <a:pPr algn="ctr"/>
            <a:r>
              <a:rPr sz="6400"/>
              <a:t>@ 7:30pm</a:t>
            </a: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The Appl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Application</a:t>
            </a:r>
          </a:p>
        </p:txBody>
      </p:sp>
      <p:sp>
        <p:nvSpPr>
          <p:cNvPr id="62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3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31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32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3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3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35" name="Application"/>
          <p:cNvSpPr txBox="1"/>
          <p:nvPr/>
        </p:nvSpPr>
        <p:spPr>
          <a:xfrm>
            <a:off x="4495301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636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2">
            <a:alphaModFix amt="47359"/>
            <a:extLst/>
          </a:blip>
          <a:srcRect t="20541" b="70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3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40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41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42" name="Circle"/>
          <p:cNvSpPr/>
          <p:nvPr/>
        </p:nvSpPr>
        <p:spPr>
          <a:xfrm>
            <a:off x="7931436" y="2597436"/>
            <a:ext cx="8521128" cy="8521128"/>
          </a:xfrm>
          <a:prstGeom prst="ellipse">
            <a:avLst/>
          </a:prstGeom>
          <a:blipFill>
            <a:blip r:embed="rId4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43" name="Circle"/>
          <p:cNvSpPr/>
          <p:nvPr/>
        </p:nvSpPr>
        <p:spPr>
          <a:xfrm>
            <a:off x="8110030" y="2776030"/>
            <a:ext cx="8163940" cy="8163940"/>
          </a:xfrm>
          <a:prstGeom prst="ellipse">
            <a:avLst/>
          </a:prstGeom>
          <a:blipFill>
            <a:blip r:embed="rId5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44" name="June 29th 4:30pm"/>
          <p:cNvSpPr txBox="1"/>
          <p:nvPr/>
        </p:nvSpPr>
        <p:spPr>
          <a:xfrm>
            <a:off x="8118276" y="4419600"/>
            <a:ext cx="8147448" cy="513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16500"/>
            </a:pPr>
            <a:r>
              <a:rPr sz="14400"/>
              <a:t>June 29th</a:t>
            </a:r>
            <a:r>
              <a:t/>
            </a:r>
            <a:br/>
            <a:r>
              <a:t>4:30pm</a:t>
            </a:r>
          </a:p>
        </p:txBody>
      </p:sp>
      <p:sp>
        <p:nvSpPr>
          <p:cNvPr id="645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46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4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48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49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650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5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5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55" name="The Application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Application</a:t>
            </a:r>
          </a:p>
        </p:txBody>
      </p:sp>
      <p:graphicFrame>
        <p:nvGraphicFramePr>
          <p:cNvPr id="656" name="2D Pie Chart"/>
          <p:cNvGraphicFramePr/>
          <p:nvPr/>
        </p:nvGraphicFramePr>
        <p:xfrm>
          <a:off x="2374270" y="3075781"/>
          <a:ext cx="21668555" cy="8157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7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5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5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6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61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662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6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6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67" name="The Application"/>
          <p:cNvSpPr txBox="1">
            <a:spLocks noGrp="1"/>
          </p:cNvSpPr>
          <p:nvPr>
            <p:ph type="title" idx="4294967295"/>
          </p:nvPr>
        </p:nvSpPr>
        <p:spPr>
          <a:xfrm>
            <a:off x="1689100" y="-2692400"/>
            <a:ext cx="21005800" cy="22860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Application</a:t>
            </a:r>
          </a:p>
        </p:txBody>
      </p:sp>
      <p:graphicFrame>
        <p:nvGraphicFramePr>
          <p:cNvPr id="668" name="2D Pie Chart"/>
          <p:cNvGraphicFramePr/>
          <p:nvPr/>
        </p:nvGraphicFramePr>
        <p:xfrm>
          <a:off x="489479" y="1210577"/>
          <a:ext cx="9728201" cy="102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72" name="Group"/>
          <p:cNvGrpSpPr/>
          <p:nvPr/>
        </p:nvGrpSpPr>
        <p:grpSpPr>
          <a:xfrm>
            <a:off x="9160957" y="2901930"/>
            <a:ext cx="7942033" cy="8365264"/>
            <a:chOff x="38100" y="12700"/>
            <a:chExt cx="7942032" cy="8365263"/>
          </a:xfrm>
        </p:grpSpPr>
        <p:sp>
          <p:nvSpPr>
            <p:cNvPr id="669" name="Rectangle"/>
            <p:cNvSpPr/>
            <p:nvPr/>
          </p:nvSpPr>
          <p:spPr>
            <a:xfrm>
              <a:off x="883942" y="95967"/>
              <a:ext cx="6224949" cy="7800899"/>
            </a:xfrm>
            <a:prstGeom prst="rect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6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pic>
          <p:nvPicPr>
            <p:cNvPr id="670" name="loremipsum.png" descr="loremipsum.png"/>
            <p:cNvPicPr>
              <a:picLocks/>
            </p:cNvPicPr>
            <p:nvPr/>
          </p:nvPicPr>
          <p:blipFill>
            <a:blip r:embed="rId5">
              <a:alphaModFix amt="44714"/>
              <a:extLst/>
            </a:blip>
            <a:stretch>
              <a:fillRect/>
            </a:stretch>
          </p:blipFill>
          <p:spPr>
            <a:xfrm>
              <a:off x="38100" y="12700"/>
              <a:ext cx="7942033" cy="7954733"/>
            </a:xfrm>
            <a:prstGeom prst="rect">
              <a:avLst/>
            </a:prstGeom>
            <a:effectLst/>
          </p:spPr>
        </p:pic>
        <p:sp>
          <p:nvSpPr>
            <p:cNvPr id="671" name="A Short Essay"/>
            <p:cNvSpPr txBox="1"/>
            <p:nvPr/>
          </p:nvSpPr>
          <p:spPr>
            <a:xfrm>
              <a:off x="273380" y="444256"/>
              <a:ext cx="7182238" cy="79337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>
              <a:lvl1pPr algn="ctr">
                <a:defRPr sz="10500">
                  <a:solidFill>
                    <a:srgbClr val="0058C2"/>
                  </a:solidFill>
                </a:defRPr>
              </a:lvl1pPr>
            </a:lstStyle>
            <a:p>
              <a:r>
                <a:t>A Short Essay</a:t>
              </a:r>
            </a:p>
          </p:txBody>
        </p:sp>
      </p:grpSp>
      <p:sp>
        <p:nvSpPr>
          <p:cNvPr id="673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74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75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76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77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678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679" name="Rectangle"/>
          <p:cNvSpPr/>
          <p:nvPr/>
        </p:nvSpPr>
        <p:spPr>
          <a:xfrm>
            <a:off x="16803892" y="2957550"/>
            <a:ext cx="6224949" cy="7800900"/>
          </a:xfrm>
          <a:prstGeom prst="rect">
            <a:avLst/>
          </a:prstGeom>
          <a:blipFill>
            <a:blip r:embed="rId4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80" name="loremipsum.png" descr="loremipsum.png"/>
          <p:cNvPicPr>
            <a:picLocks/>
          </p:cNvPicPr>
          <p:nvPr/>
        </p:nvPicPr>
        <p:blipFill>
          <a:blip r:embed="rId5">
            <a:alphaModFix amt="44714"/>
            <a:extLst/>
          </a:blip>
          <a:stretch>
            <a:fillRect/>
          </a:stretch>
        </p:blipFill>
        <p:spPr>
          <a:xfrm>
            <a:off x="15958049" y="2874283"/>
            <a:ext cx="7942033" cy="7954734"/>
          </a:xfrm>
          <a:prstGeom prst="rect">
            <a:avLst/>
          </a:prstGeom>
        </p:spPr>
      </p:pic>
      <p:sp>
        <p:nvSpPr>
          <p:cNvPr id="681" name="RESUME"/>
          <p:cNvSpPr txBox="1"/>
          <p:nvPr/>
        </p:nvSpPr>
        <p:spPr>
          <a:xfrm>
            <a:off x="16325246" y="2891146"/>
            <a:ext cx="7182239" cy="7933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>
              <a:defRPr sz="10500">
                <a:solidFill>
                  <a:srgbClr val="0058C2"/>
                </a:solidFill>
              </a:defRPr>
            </a:lvl1pPr>
          </a:lstStyle>
          <a:p>
            <a:r>
              <a:t>RESUME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84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85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86" name="The Application"/>
          <p:cNvSpPr txBox="1">
            <a:spLocks noGrp="1"/>
          </p:cNvSpPr>
          <p:nvPr>
            <p:ph type="title" idx="4294967295"/>
          </p:nvPr>
        </p:nvSpPr>
        <p:spPr>
          <a:xfrm>
            <a:off x="1689100" y="-2692400"/>
            <a:ext cx="21005800" cy="22860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Application</a:t>
            </a:r>
          </a:p>
        </p:txBody>
      </p:sp>
      <p:sp>
        <p:nvSpPr>
          <p:cNvPr id="687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8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68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69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691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692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693" name="http://bit.ly/2yKOAcV"/>
          <p:cNvSpPr txBox="1"/>
          <p:nvPr/>
        </p:nvSpPr>
        <p:spPr>
          <a:xfrm>
            <a:off x="3400034" y="5664200"/>
            <a:ext cx="17583932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 u="sng">
                <a:hlinkClick r:id="rId3"/>
              </a:defRPr>
            </a:lvl1pPr>
          </a:lstStyle>
          <a:p>
            <a:pPr>
              <a:defRPr u="none"/>
            </a:pPr>
            <a:r>
              <a:rPr u="sng">
                <a:hlinkClick r:id="rId3"/>
              </a:rPr>
              <a:t>http://bit.ly/2yKOAcV</a:t>
            </a:r>
          </a:p>
        </p:txBody>
      </p:sp>
      <p:sp>
        <p:nvSpPr>
          <p:cNvPr id="694" name="Resume Help"/>
          <p:cNvSpPr txBox="1"/>
          <p:nvPr/>
        </p:nvSpPr>
        <p:spPr>
          <a:xfrm>
            <a:off x="10211401" y="1963921"/>
            <a:ext cx="396119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Resume Help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9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698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699" name="3.0 Average in Prereq Classes Grade of B or better in IS 201 and IS 303 No more than 1 repeat per course"/>
          <p:cNvSpPr txBox="1"/>
          <p:nvPr/>
        </p:nvSpPr>
        <p:spPr>
          <a:xfrm>
            <a:off x="2669449" y="4940300"/>
            <a:ext cx="19045102" cy="383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/>
            </a:pPr>
            <a:r>
              <a:rPr>
                <a:solidFill>
                  <a:srgbClr val="FFED3B"/>
                </a:solidFill>
              </a:rPr>
              <a:t>3.0 Average</a:t>
            </a:r>
            <a:r>
              <a:t> in Prereq Classes</a:t>
            </a:r>
            <a:br/>
            <a:r>
              <a:t>Grade of B or better in </a:t>
            </a:r>
            <a:r>
              <a:rPr>
                <a:solidFill>
                  <a:srgbClr val="FFED3B"/>
                </a:solidFill>
              </a:rPr>
              <a:t>IS 201 </a:t>
            </a:r>
            <a:r>
              <a:t>and </a:t>
            </a:r>
            <a:r>
              <a:rPr>
                <a:solidFill>
                  <a:srgbClr val="FFED3B"/>
                </a:solidFill>
              </a:rPr>
              <a:t>IS 303</a:t>
            </a:r>
            <a:r>
              <a:t/>
            </a:r>
            <a:br/>
            <a:r>
              <a:t>No more than 1 repeat per course</a:t>
            </a:r>
          </a:p>
        </p:txBody>
      </p:sp>
      <p:sp>
        <p:nvSpPr>
          <p:cNvPr id="700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01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02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03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04" name="Application"/>
          <p:cNvSpPr txBox="1"/>
          <p:nvPr/>
        </p:nvSpPr>
        <p:spPr>
          <a:xfrm>
            <a:off x="4495301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705" name="Pre-IS"/>
          <p:cNvSpPr txBox="1"/>
          <p:nvPr/>
        </p:nvSpPr>
        <p:spPr>
          <a:xfrm>
            <a:off x="985384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706" name="Minimum Requirement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Minimum Requirements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0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1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11" name="Minimum Requirement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Minimum Requirements</a:t>
            </a:r>
          </a:p>
        </p:txBody>
      </p:sp>
      <p:sp>
        <p:nvSpPr>
          <p:cNvPr id="712" name="Repeated and transfer courses will be discounted .33 of a grade during the admissions process - for example, from an ‘A’ to an ‘A-“"/>
          <p:cNvSpPr txBox="1"/>
          <p:nvPr/>
        </p:nvSpPr>
        <p:spPr>
          <a:xfrm>
            <a:off x="564936" y="4746776"/>
            <a:ext cx="22846130" cy="383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8200"/>
            </a:pPr>
            <a:r>
              <a:rPr>
                <a:solidFill>
                  <a:srgbClr val="FFED3B"/>
                </a:solidFill>
              </a:rPr>
              <a:t>Repeated and transfer courses</a:t>
            </a:r>
            <a:r>
              <a:t> will be discounted .33 of a grade during the admissions process - for example, from an ‘A’ to an ‘A-“</a:t>
            </a:r>
          </a:p>
        </p:txBody>
      </p:sp>
      <p:sp>
        <p:nvSpPr>
          <p:cNvPr id="713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14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15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16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17" name="Application"/>
          <p:cNvSpPr txBox="1"/>
          <p:nvPr/>
        </p:nvSpPr>
        <p:spPr>
          <a:xfrm>
            <a:off x="4495301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718" name="Pre-IS"/>
          <p:cNvSpPr txBox="1"/>
          <p:nvPr/>
        </p:nvSpPr>
        <p:spPr>
          <a:xfrm>
            <a:off x="985384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21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22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23" name="Minimum Requirement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Minimum Requirements</a:t>
            </a:r>
          </a:p>
        </p:txBody>
      </p:sp>
      <p:sp>
        <p:nvSpPr>
          <p:cNvPr id="724" name="No more than 15 - 18 credits of generals.…"/>
          <p:cNvSpPr txBox="1"/>
          <p:nvPr/>
        </p:nvSpPr>
        <p:spPr>
          <a:xfrm>
            <a:off x="2060779" y="5562600"/>
            <a:ext cx="20262442" cy="259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>
                <a:solidFill>
                  <a:srgbClr val="EBEBEB"/>
                </a:solidFill>
              </a:defRPr>
            </a:pPr>
            <a:r>
              <a:t>No more than </a:t>
            </a:r>
            <a:r>
              <a:rPr>
                <a:solidFill>
                  <a:srgbClr val="FFFB00"/>
                </a:solidFill>
              </a:rPr>
              <a:t>15 - 18</a:t>
            </a:r>
            <a:r>
              <a:t> credits of generals.</a:t>
            </a:r>
          </a:p>
          <a:p>
            <a:pPr algn="ctr">
              <a:defRPr sz="8200">
                <a:solidFill>
                  <a:srgbClr val="EBEBEB"/>
                </a:solidFill>
              </a:defRPr>
            </a:pPr>
            <a:r>
              <a:t>If you do, then you can defer or need a plan</a:t>
            </a:r>
          </a:p>
        </p:txBody>
      </p:sp>
      <p:sp>
        <p:nvSpPr>
          <p:cNvPr id="725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26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2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28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29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730" name="Pre-IS"/>
          <p:cNvSpPr txBox="1"/>
          <p:nvPr/>
        </p:nvSpPr>
        <p:spPr>
          <a:xfrm>
            <a:off x="985384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3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3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35" name="Minimum Requirement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Minimum Requirements</a:t>
            </a:r>
          </a:p>
        </p:txBody>
      </p:sp>
      <p:sp>
        <p:nvSpPr>
          <p:cNvPr id="736" name="Meeting or exceeding admission criteria…"/>
          <p:cNvSpPr txBox="1"/>
          <p:nvPr/>
        </p:nvSpPr>
        <p:spPr>
          <a:xfrm>
            <a:off x="2670975" y="5562600"/>
            <a:ext cx="19042051" cy="259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/>
            </a:pPr>
            <a:r>
              <a:t>Meeting or exceeding admission criteria </a:t>
            </a:r>
          </a:p>
          <a:p>
            <a:pPr algn="ctr">
              <a:defRPr sz="8200"/>
            </a:pPr>
            <a:r>
              <a:t>does not guarantee admission.</a:t>
            </a:r>
          </a:p>
        </p:txBody>
      </p:sp>
      <p:sp>
        <p:nvSpPr>
          <p:cNvPr id="737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3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3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4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41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742" name="Pre-IS"/>
          <p:cNvSpPr txBox="1"/>
          <p:nvPr/>
        </p:nvSpPr>
        <p:spPr>
          <a:xfrm>
            <a:off x="985384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Rounded Rectangle"/>
          <p:cNvSpPr/>
          <p:nvPr/>
        </p:nvSpPr>
        <p:spPr>
          <a:xfrm>
            <a:off x="7694314" y="5155803"/>
            <a:ext cx="8995372" cy="3404394"/>
          </a:xfrm>
          <a:prstGeom prst="roundRect">
            <a:avLst>
              <a:gd name="adj" fmla="val 13299"/>
            </a:avLst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65" name="You’ll learn how to put technology to work."/>
          <p:cNvSpPr txBox="1"/>
          <p:nvPr/>
        </p:nvSpPr>
        <p:spPr>
          <a:xfrm>
            <a:off x="8167885" y="5829299"/>
            <a:ext cx="8048230" cy="205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6400"/>
            </a:lvl1pPr>
          </a:lstStyle>
          <a:p>
            <a:r>
              <a:t>You’ll learn how to put technology to work.</a:t>
            </a:r>
          </a:p>
        </p:txBody>
      </p:sp>
      <p:sp>
        <p:nvSpPr>
          <p:cNvPr id="366" name="–The College Board,…"/>
          <p:cNvSpPr txBox="1"/>
          <p:nvPr/>
        </p:nvSpPr>
        <p:spPr>
          <a:xfrm>
            <a:off x="12829474" y="8969835"/>
            <a:ext cx="3432573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3800" i="1"/>
            </a:pPr>
            <a:r>
              <a:t>–The College Board, </a:t>
            </a:r>
          </a:p>
          <a:p>
            <a:pPr>
              <a:defRPr sz="2100" i="1"/>
            </a:pPr>
            <a:r>
              <a:t>Speaking about Information Systems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4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4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47" name="The Admissions Committee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Admissions Committee</a:t>
            </a:r>
          </a:p>
        </p:txBody>
      </p:sp>
      <p:sp>
        <p:nvSpPr>
          <p:cNvPr id="748" name="1. Compelling Essay"/>
          <p:cNvSpPr txBox="1"/>
          <p:nvPr/>
        </p:nvSpPr>
        <p:spPr>
          <a:xfrm>
            <a:off x="223034" y="11102309"/>
            <a:ext cx="590247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>
                <a:solidFill>
                  <a:srgbClr val="FFED3B"/>
                </a:solidFill>
              </a:defRPr>
            </a:lvl1pPr>
          </a:lstStyle>
          <a:p>
            <a:r>
              <a:t>1. Compelling Essay</a:t>
            </a:r>
          </a:p>
        </p:txBody>
      </p:sp>
      <p:sp>
        <p:nvSpPr>
          <p:cNvPr id="749" name="2. Strong Academics"/>
          <p:cNvSpPr txBox="1"/>
          <p:nvPr/>
        </p:nvSpPr>
        <p:spPr>
          <a:xfrm>
            <a:off x="6212742" y="11074399"/>
            <a:ext cx="593844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2. Strong Academics</a:t>
            </a:r>
          </a:p>
        </p:txBody>
      </p:sp>
      <p:sp>
        <p:nvSpPr>
          <p:cNvPr id="750" name="Describe technical background / experience, illustrate strengths,…"/>
          <p:cNvSpPr txBox="1"/>
          <p:nvPr/>
        </p:nvSpPr>
        <p:spPr>
          <a:xfrm>
            <a:off x="1743987" y="4331954"/>
            <a:ext cx="20896027" cy="50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/>
            </a:pPr>
            <a:r>
              <a:t>Describe technical background / experience, illustrate strengths,</a:t>
            </a:r>
          </a:p>
          <a:p>
            <a:pPr algn="ctr">
              <a:defRPr sz="8200"/>
            </a:pPr>
            <a:r>
              <a:t>explain transcript discrepancies, </a:t>
            </a:r>
          </a:p>
          <a:p>
            <a:pPr algn="ctr">
              <a:defRPr sz="8200"/>
            </a:pPr>
            <a:r>
              <a:t>and create a memorable impression</a:t>
            </a:r>
          </a:p>
        </p:txBody>
      </p:sp>
      <p:sp>
        <p:nvSpPr>
          <p:cNvPr id="751" name="3. Build Relationships"/>
          <p:cNvSpPr txBox="1"/>
          <p:nvPr/>
        </p:nvSpPr>
        <p:spPr>
          <a:xfrm>
            <a:off x="12238417" y="11074399"/>
            <a:ext cx="622090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3. Build Relationships</a:t>
            </a:r>
          </a:p>
        </p:txBody>
      </p:sp>
      <p:sp>
        <p:nvSpPr>
          <p:cNvPr id="752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53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54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55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56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757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758" name="4. Professionalism"/>
          <p:cNvSpPr txBox="1"/>
          <p:nvPr/>
        </p:nvSpPr>
        <p:spPr>
          <a:xfrm>
            <a:off x="18395053" y="11074399"/>
            <a:ext cx="530220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4. Professionalism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61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62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63" name="The Admissions Committee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Admissions Committee</a:t>
            </a:r>
          </a:p>
        </p:txBody>
      </p:sp>
      <p:sp>
        <p:nvSpPr>
          <p:cNvPr id="764" name="3.5 GPA or above overall preferred Consistent improvement over 2 semesters"/>
          <p:cNvSpPr txBox="1"/>
          <p:nvPr/>
        </p:nvSpPr>
        <p:spPr>
          <a:xfrm>
            <a:off x="2382403" y="5562600"/>
            <a:ext cx="19619194" cy="259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8200"/>
            </a:pPr>
            <a:r>
              <a:t>3.5 GPA or above overall preferred</a:t>
            </a:r>
            <a:br/>
            <a:r>
              <a:t>Consistent improvement over 2 semesters</a:t>
            </a:r>
          </a:p>
        </p:txBody>
      </p:sp>
      <p:sp>
        <p:nvSpPr>
          <p:cNvPr id="765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66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6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68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69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770" name="1. Compelling Essay"/>
          <p:cNvSpPr txBox="1"/>
          <p:nvPr/>
        </p:nvSpPr>
        <p:spPr>
          <a:xfrm>
            <a:off x="223034" y="11074399"/>
            <a:ext cx="590247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1. Compelling Essay</a:t>
            </a:r>
          </a:p>
        </p:txBody>
      </p:sp>
      <p:sp>
        <p:nvSpPr>
          <p:cNvPr id="771" name="2. Strong Academics"/>
          <p:cNvSpPr txBox="1"/>
          <p:nvPr/>
        </p:nvSpPr>
        <p:spPr>
          <a:xfrm>
            <a:off x="6212742" y="11074399"/>
            <a:ext cx="593844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>
                <a:solidFill>
                  <a:srgbClr val="FFFB00"/>
                </a:solidFill>
              </a:defRPr>
            </a:lvl1pPr>
          </a:lstStyle>
          <a:p>
            <a:r>
              <a:t>2. Strong Academics</a:t>
            </a:r>
          </a:p>
        </p:txBody>
      </p:sp>
      <p:sp>
        <p:nvSpPr>
          <p:cNvPr id="772" name="3. Build Relationships"/>
          <p:cNvSpPr txBox="1"/>
          <p:nvPr/>
        </p:nvSpPr>
        <p:spPr>
          <a:xfrm>
            <a:off x="12238417" y="11074399"/>
            <a:ext cx="622090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3. Build Relationships</a:t>
            </a:r>
          </a:p>
        </p:txBody>
      </p:sp>
      <p:sp>
        <p:nvSpPr>
          <p:cNvPr id="773" name="4. Professionalism"/>
          <p:cNvSpPr txBox="1"/>
          <p:nvPr/>
        </p:nvSpPr>
        <p:spPr>
          <a:xfrm>
            <a:off x="18395053" y="11074399"/>
            <a:ext cx="530220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4. Professionalism</a:t>
            </a:r>
          </a:p>
        </p:txBody>
      </p:sp>
      <p:sp>
        <p:nvSpPr>
          <p:cNvPr id="774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7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78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79" name="The Admissions Committee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Admissions Committee</a:t>
            </a:r>
          </a:p>
        </p:txBody>
      </p:sp>
      <p:sp>
        <p:nvSpPr>
          <p:cNvPr id="780" name="Form relationships with the professors"/>
          <p:cNvSpPr txBox="1"/>
          <p:nvPr/>
        </p:nvSpPr>
        <p:spPr>
          <a:xfrm>
            <a:off x="3557385" y="5383158"/>
            <a:ext cx="17709283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200"/>
            </a:lvl1pPr>
          </a:lstStyle>
          <a:p>
            <a:r>
              <a:t>Form relationships with the professors</a:t>
            </a:r>
          </a:p>
        </p:txBody>
      </p:sp>
      <p:sp>
        <p:nvSpPr>
          <p:cNvPr id="781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82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8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78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785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786" name="1. Compelling Essay"/>
          <p:cNvSpPr txBox="1"/>
          <p:nvPr/>
        </p:nvSpPr>
        <p:spPr>
          <a:xfrm>
            <a:off x="223034" y="11074399"/>
            <a:ext cx="590247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1. Compelling Essay</a:t>
            </a:r>
          </a:p>
        </p:txBody>
      </p:sp>
      <p:sp>
        <p:nvSpPr>
          <p:cNvPr id="787" name="2. Strong Academics"/>
          <p:cNvSpPr txBox="1"/>
          <p:nvPr/>
        </p:nvSpPr>
        <p:spPr>
          <a:xfrm>
            <a:off x="6212742" y="11074399"/>
            <a:ext cx="593844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2. Strong Academics</a:t>
            </a:r>
          </a:p>
        </p:txBody>
      </p:sp>
      <p:sp>
        <p:nvSpPr>
          <p:cNvPr id="788" name="3. Build Relationships"/>
          <p:cNvSpPr txBox="1"/>
          <p:nvPr/>
        </p:nvSpPr>
        <p:spPr>
          <a:xfrm>
            <a:off x="12238417" y="11074399"/>
            <a:ext cx="622090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>
                <a:solidFill>
                  <a:srgbClr val="FFFB00"/>
                </a:solidFill>
              </a:defRPr>
            </a:lvl1pPr>
          </a:lstStyle>
          <a:p>
            <a:r>
              <a:t>3. Build Relationships</a:t>
            </a:r>
          </a:p>
        </p:txBody>
      </p:sp>
      <p:sp>
        <p:nvSpPr>
          <p:cNvPr id="789" name="4. Professionalism"/>
          <p:cNvSpPr txBox="1"/>
          <p:nvPr/>
        </p:nvSpPr>
        <p:spPr>
          <a:xfrm>
            <a:off x="18395053" y="11074399"/>
            <a:ext cx="530220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4. Professionalism</a:t>
            </a:r>
          </a:p>
        </p:txBody>
      </p:sp>
      <p:sp>
        <p:nvSpPr>
          <p:cNvPr id="790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9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79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795" name="The Admissions Committee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Admissions Committee</a:t>
            </a:r>
          </a:p>
        </p:txBody>
      </p:sp>
      <p:sp>
        <p:nvSpPr>
          <p:cNvPr id="796" name="Helping…"/>
          <p:cNvSpPr txBox="1"/>
          <p:nvPr/>
        </p:nvSpPr>
        <p:spPr>
          <a:xfrm>
            <a:off x="7650432" y="4044950"/>
            <a:ext cx="9083136" cy="562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12100"/>
            </a:pPr>
            <a:r>
              <a:t>Helping</a:t>
            </a:r>
          </a:p>
          <a:p>
            <a:pPr algn="ctr">
              <a:defRPr sz="12100"/>
            </a:pPr>
            <a:r>
              <a:t>Kind</a:t>
            </a:r>
          </a:p>
          <a:p>
            <a:pPr algn="ctr">
              <a:defRPr sz="12100"/>
            </a:pPr>
            <a:r>
              <a:t>Collaborative</a:t>
            </a:r>
          </a:p>
        </p:txBody>
      </p:sp>
      <p:sp>
        <p:nvSpPr>
          <p:cNvPr id="797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9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79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0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801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  <p:sp>
        <p:nvSpPr>
          <p:cNvPr id="802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803" name="1. Compelling Essay"/>
          <p:cNvSpPr txBox="1"/>
          <p:nvPr/>
        </p:nvSpPr>
        <p:spPr>
          <a:xfrm>
            <a:off x="223034" y="11074399"/>
            <a:ext cx="590247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1. Compelling Essay</a:t>
            </a:r>
          </a:p>
        </p:txBody>
      </p:sp>
      <p:sp>
        <p:nvSpPr>
          <p:cNvPr id="804" name="2. Strong Academics"/>
          <p:cNvSpPr txBox="1"/>
          <p:nvPr/>
        </p:nvSpPr>
        <p:spPr>
          <a:xfrm>
            <a:off x="6212742" y="11074399"/>
            <a:ext cx="593844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2. Strong Academics</a:t>
            </a:r>
          </a:p>
        </p:txBody>
      </p:sp>
      <p:sp>
        <p:nvSpPr>
          <p:cNvPr id="805" name="3. Build Relationships"/>
          <p:cNvSpPr txBox="1"/>
          <p:nvPr/>
        </p:nvSpPr>
        <p:spPr>
          <a:xfrm>
            <a:off x="12238417" y="11074399"/>
            <a:ext cx="622090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/>
          </a:lstStyle>
          <a:p>
            <a:r>
              <a:t>3. Build Relationships</a:t>
            </a:r>
          </a:p>
        </p:txBody>
      </p:sp>
      <p:sp>
        <p:nvSpPr>
          <p:cNvPr id="806" name="4. Professionalism"/>
          <p:cNvSpPr txBox="1"/>
          <p:nvPr/>
        </p:nvSpPr>
        <p:spPr>
          <a:xfrm>
            <a:off x="18546554" y="11074399"/>
            <a:ext cx="530220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>
                <a:solidFill>
                  <a:srgbClr val="FFFB00"/>
                </a:solidFill>
              </a:defRPr>
            </a:lvl1pPr>
          </a:lstStyle>
          <a:p>
            <a:r>
              <a:t>4. Professionalism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0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1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811" name="Rectangle"/>
          <p:cNvSpPr/>
          <p:nvPr/>
        </p:nvSpPr>
        <p:spPr>
          <a:xfrm>
            <a:off x="4001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12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1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1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815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grpSp>
        <p:nvGrpSpPr>
          <p:cNvPr id="818" name="Group"/>
          <p:cNvGrpSpPr/>
          <p:nvPr/>
        </p:nvGrpSpPr>
        <p:grpSpPr>
          <a:xfrm>
            <a:off x="8917235" y="1831067"/>
            <a:ext cx="6549531" cy="6549530"/>
            <a:chOff x="0" y="0"/>
            <a:chExt cx="6549529" cy="6549529"/>
          </a:xfrm>
        </p:grpSpPr>
        <p:sp>
          <p:nvSpPr>
            <p:cNvPr id="816" name="Circle"/>
            <p:cNvSpPr/>
            <p:nvPr/>
          </p:nvSpPr>
          <p:spPr>
            <a:xfrm>
              <a:off x="0" y="0"/>
              <a:ext cx="6549530" cy="6549530"/>
            </a:xfrm>
            <a:prstGeom prst="ellipse">
              <a:avLst/>
            </a:prstGeom>
            <a:solidFill>
              <a:srgbClr val="0058C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6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pic>
          <p:nvPicPr>
            <p:cNvPr id="81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69" t="14879" r="764" b="14878"/>
            <a:stretch>
              <a:fillRect/>
            </a:stretch>
          </p:blipFill>
          <p:spPr>
            <a:xfrm>
              <a:off x="276920" y="276662"/>
              <a:ext cx="5996026" cy="5996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38" y="0"/>
                  </a:moveTo>
                  <a:cubicBezTo>
                    <a:pt x="7320" y="0"/>
                    <a:pt x="4803" y="1006"/>
                    <a:pt x="2882" y="3017"/>
                  </a:cubicBezTo>
                  <a:cubicBezTo>
                    <a:pt x="-961" y="7038"/>
                    <a:pt x="-961" y="13557"/>
                    <a:pt x="2882" y="17579"/>
                  </a:cubicBezTo>
                  <a:cubicBezTo>
                    <a:pt x="6724" y="21600"/>
                    <a:pt x="12954" y="21600"/>
                    <a:pt x="16796" y="17579"/>
                  </a:cubicBezTo>
                  <a:cubicBezTo>
                    <a:pt x="20639" y="13557"/>
                    <a:pt x="20639" y="7038"/>
                    <a:pt x="16796" y="3017"/>
                  </a:cubicBezTo>
                  <a:cubicBezTo>
                    <a:pt x="14875" y="1006"/>
                    <a:pt x="12356" y="0"/>
                    <a:pt x="9838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819" name="Stan Wilson"/>
          <p:cNvSpPr txBox="1"/>
          <p:nvPr/>
        </p:nvSpPr>
        <p:spPr>
          <a:xfrm>
            <a:off x="9531504" y="8806764"/>
            <a:ext cx="587391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500"/>
            </a:lvl1pPr>
          </a:lstStyle>
          <a:p>
            <a:r>
              <a:t>Stan Wilson</a:t>
            </a:r>
          </a:p>
        </p:txBody>
      </p:sp>
      <p:sp>
        <p:nvSpPr>
          <p:cNvPr id="820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Application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Life in the Progr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Life in the Program</a:t>
            </a:r>
          </a:p>
        </p:txBody>
      </p:sp>
      <p:sp>
        <p:nvSpPr>
          <p:cNvPr id="82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2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825" name="Rectangle"/>
          <p:cNvSpPr/>
          <p:nvPr/>
        </p:nvSpPr>
        <p:spPr>
          <a:xfrm>
            <a:off x="84302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26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2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28" name="Application"/>
          <p:cNvSpPr txBox="1"/>
          <p:nvPr/>
        </p:nvSpPr>
        <p:spPr>
          <a:xfrm>
            <a:off x="4136102" y="12663661"/>
            <a:ext cx="322077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829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830" name="Junior Core"/>
          <p:cNvSpPr txBox="1"/>
          <p:nvPr/>
        </p:nvSpPr>
        <p:spPr>
          <a:xfrm>
            <a:off x="8946013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Junior Core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3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3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37" name="Group"/>
          <p:cNvGrpSpPr/>
          <p:nvPr/>
        </p:nvGrpSpPr>
        <p:grpSpPr>
          <a:xfrm>
            <a:off x="4422183" y="2502164"/>
            <a:ext cx="6549531" cy="6695137"/>
            <a:chOff x="0" y="0"/>
            <a:chExt cx="6549529" cy="6549529"/>
          </a:xfrm>
        </p:grpSpPr>
        <p:sp>
          <p:nvSpPr>
            <p:cNvPr id="835" name="Circle"/>
            <p:cNvSpPr/>
            <p:nvPr/>
          </p:nvSpPr>
          <p:spPr>
            <a:xfrm>
              <a:off x="0" y="0"/>
              <a:ext cx="6549530" cy="6549530"/>
            </a:xfrm>
            <a:prstGeom prst="ellipse">
              <a:avLst/>
            </a:prstGeom>
            <a:solidFill>
              <a:srgbClr val="0058C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6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836" name="Circle"/>
            <p:cNvSpPr/>
            <p:nvPr/>
          </p:nvSpPr>
          <p:spPr>
            <a:xfrm>
              <a:off x="277564" y="277564"/>
              <a:ext cx="5994402" cy="5994402"/>
            </a:xfrm>
            <a:prstGeom prst="ellipse">
              <a:avLst/>
            </a:prstGeom>
            <a:blipFill rotWithShape="1">
              <a:blip r:embed="rId3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6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838" name="Caroline Thorne"/>
          <p:cNvSpPr txBox="1"/>
          <p:nvPr/>
        </p:nvSpPr>
        <p:spPr>
          <a:xfrm>
            <a:off x="3779057" y="9816834"/>
            <a:ext cx="783578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500"/>
            </a:lvl1pPr>
          </a:lstStyle>
          <a:p>
            <a:r>
              <a:t>Caroline Thorne</a:t>
            </a:r>
          </a:p>
        </p:txBody>
      </p:sp>
      <p:sp>
        <p:nvSpPr>
          <p:cNvPr id="839" name="Rectangle"/>
          <p:cNvSpPr/>
          <p:nvPr/>
        </p:nvSpPr>
        <p:spPr>
          <a:xfrm>
            <a:off x="84302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40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41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42" name="Junior Core"/>
          <p:cNvSpPr txBox="1"/>
          <p:nvPr/>
        </p:nvSpPr>
        <p:spPr>
          <a:xfrm>
            <a:off x="8946013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Junior Core</a:t>
            </a:r>
          </a:p>
        </p:txBody>
      </p:sp>
      <p:sp>
        <p:nvSpPr>
          <p:cNvPr id="843" name="Application"/>
          <p:cNvSpPr txBox="1"/>
          <p:nvPr/>
        </p:nvSpPr>
        <p:spPr>
          <a:xfrm>
            <a:off x="4394001" y="12663661"/>
            <a:ext cx="322077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844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grpSp>
        <p:nvGrpSpPr>
          <p:cNvPr id="847" name="Group"/>
          <p:cNvGrpSpPr/>
          <p:nvPr/>
        </p:nvGrpSpPr>
        <p:grpSpPr>
          <a:xfrm>
            <a:off x="13412286" y="2502165"/>
            <a:ext cx="6549531" cy="6549530"/>
            <a:chOff x="0" y="0"/>
            <a:chExt cx="6549529" cy="6549529"/>
          </a:xfrm>
        </p:grpSpPr>
        <p:sp>
          <p:nvSpPr>
            <p:cNvPr id="845" name="Circle"/>
            <p:cNvSpPr/>
            <p:nvPr/>
          </p:nvSpPr>
          <p:spPr>
            <a:xfrm>
              <a:off x="0" y="0"/>
              <a:ext cx="6549530" cy="6549530"/>
            </a:xfrm>
            <a:prstGeom prst="ellipse">
              <a:avLst/>
            </a:prstGeom>
            <a:solidFill>
              <a:srgbClr val="0058C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6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pic>
          <p:nvPicPr>
            <p:cNvPr id="84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t="14098" b="14096"/>
            <a:stretch>
              <a:fillRect/>
            </a:stretch>
          </p:blipFill>
          <p:spPr>
            <a:xfrm>
              <a:off x="296431" y="276696"/>
              <a:ext cx="5956766" cy="599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5" extrusionOk="0">
                  <a:moveTo>
                    <a:pt x="10800" y="0"/>
                  </a:moveTo>
                  <a:cubicBezTo>
                    <a:pt x="8018" y="0"/>
                    <a:pt x="5237" y="1006"/>
                    <a:pt x="3114" y="3017"/>
                  </a:cubicBezTo>
                  <a:cubicBezTo>
                    <a:pt x="1300" y="4735"/>
                    <a:pt x="264" y="6910"/>
                    <a:pt x="0" y="9151"/>
                  </a:cubicBezTo>
                  <a:lnTo>
                    <a:pt x="0" y="11445"/>
                  </a:lnTo>
                  <a:cubicBezTo>
                    <a:pt x="264" y="13685"/>
                    <a:pt x="1300" y="15861"/>
                    <a:pt x="3114" y="17579"/>
                  </a:cubicBezTo>
                  <a:cubicBezTo>
                    <a:pt x="7359" y="21600"/>
                    <a:pt x="14242" y="21600"/>
                    <a:pt x="18487" y="17579"/>
                  </a:cubicBezTo>
                  <a:cubicBezTo>
                    <a:pt x="20299" y="15862"/>
                    <a:pt x="21335" y="13690"/>
                    <a:pt x="21600" y="11452"/>
                  </a:cubicBezTo>
                  <a:lnTo>
                    <a:pt x="21600" y="9142"/>
                  </a:lnTo>
                  <a:cubicBezTo>
                    <a:pt x="21335" y="6904"/>
                    <a:pt x="20299" y="4733"/>
                    <a:pt x="18487" y="3017"/>
                  </a:cubicBezTo>
                  <a:cubicBezTo>
                    <a:pt x="16365" y="1006"/>
                    <a:pt x="13582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848" name="Rhonda Sandberg"/>
          <p:cNvSpPr txBox="1"/>
          <p:nvPr/>
        </p:nvSpPr>
        <p:spPr>
          <a:xfrm>
            <a:off x="12248385" y="9816834"/>
            <a:ext cx="8877332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500"/>
            </a:lvl1pPr>
          </a:lstStyle>
          <a:p>
            <a:r>
              <a:t>Rhonda Sandberg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" name="1477578730_Checklist.png" descr="1477578730_Checkli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4683" y="3481387"/>
            <a:ext cx="4004767" cy="400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851" name="1477579551_Text_Editor.png" descr="1477579551_Text_Edito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24550" y="3481387"/>
            <a:ext cx="4004767" cy="400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852" name="1477578755_chart.png" descr="1477578755_char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134595" y="3481387"/>
            <a:ext cx="4004767" cy="4004767"/>
          </a:xfrm>
          <a:prstGeom prst="rect">
            <a:avLst/>
          </a:prstGeom>
          <a:ln w="12700">
            <a:miter lim="400000"/>
          </a:ln>
        </p:spPr>
      </p:pic>
      <p:sp>
        <p:nvSpPr>
          <p:cNvPr id="85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54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55" name="BYUMarriottWhite.png" descr="BYUMarriottWhit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6" name="1477578734_Database-Cloud.png" descr="1477578734_Database-Clou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44639" y="3481387"/>
            <a:ext cx="4004767" cy="4004767"/>
          </a:xfrm>
          <a:prstGeom prst="rect">
            <a:avLst/>
          </a:prstGeom>
          <a:ln w="12700">
            <a:miter lim="400000"/>
          </a:ln>
        </p:spPr>
      </p:pic>
      <p:sp>
        <p:nvSpPr>
          <p:cNvPr id="857" name="Design"/>
          <p:cNvSpPr txBox="1"/>
          <p:nvPr/>
        </p:nvSpPr>
        <p:spPr>
          <a:xfrm>
            <a:off x="1975628" y="7874000"/>
            <a:ext cx="2762976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6700"/>
            </a:lvl1pPr>
          </a:lstStyle>
          <a:p>
            <a:r>
              <a:t>Design</a:t>
            </a:r>
          </a:p>
        </p:txBody>
      </p:sp>
      <p:sp>
        <p:nvSpPr>
          <p:cNvPr id="858" name="Network"/>
          <p:cNvSpPr txBox="1"/>
          <p:nvPr/>
        </p:nvSpPr>
        <p:spPr>
          <a:xfrm>
            <a:off x="7629542" y="7874000"/>
            <a:ext cx="323496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6700"/>
            </a:lvl1pPr>
          </a:lstStyle>
          <a:p>
            <a:r>
              <a:t>Network</a:t>
            </a:r>
          </a:p>
        </p:txBody>
      </p:sp>
      <p:sp>
        <p:nvSpPr>
          <p:cNvPr id="859" name="Analyze"/>
          <p:cNvSpPr txBox="1"/>
          <p:nvPr/>
        </p:nvSpPr>
        <p:spPr>
          <a:xfrm>
            <a:off x="13566240" y="7874000"/>
            <a:ext cx="3141477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6700"/>
            </a:lvl1pPr>
          </a:lstStyle>
          <a:p>
            <a:r>
              <a:t>Analyze</a:t>
            </a:r>
          </a:p>
        </p:txBody>
      </p:sp>
      <p:sp>
        <p:nvSpPr>
          <p:cNvPr id="860" name="Code"/>
          <p:cNvSpPr txBox="1"/>
          <p:nvPr/>
        </p:nvSpPr>
        <p:spPr>
          <a:xfrm>
            <a:off x="19952692" y="7874000"/>
            <a:ext cx="2148484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6700"/>
            </a:lvl1pPr>
          </a:lstStyle>
          <a:p>
            <a:r>
              <a:t>Code</a:t>
            </a:r>
          </a:p>
        </p:txBody>
      </p:sp>
      <p:sp>
        <p:nvSpPr>
          <p:cNvPr id="861" name="Rectangle"/>
          <p:cNvSpPr/>
          <p:nvPr/>
        </p:nvSpPr>
        <p:spPr>
          <a:xfrm>
            <a:off x="84302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62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6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64" name="Application"/>
          <p:cNvSpPr txBox="1"/>
          <p:nvPr/>
        </p:nvSpPr>
        <p:spPr>
          <a:xfrm>
            <a:off x="427071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865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866" name="Junior Core"/>
          <p:cNvSpPr txBox="1"/>
          <p:nvPr/>
        </p:nvSpPr>
        <p:spPr>
          <a:xfrm>
            <a:off x="8946013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Junior Core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6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7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871" name="Circle"/>
          <p:cNvSpPr/>
          <p:nvPr/>
        </p:nvSpPr>
        <p:spPr>
          <a:xfrm>
            <a:off x="8917235" y="1495652"/>
            <a:ext cx="6549531" cy="779382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72" name="Circle"/>
          <p:cNvSpPr/>
          <p:nvPr/>
        </p:nvSpPr>
        <p:spPr>
          <a:xfrm>
            <a:off x="9194798" y="1698852"/>
            <a:ext cx="5994402" cy="739632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73" name="Reid Grawe"/>
          <p:cNvSpPr txBox="1"/>
          <p:nvPr/>
        </p:nvSpPr>
        <p:spPr>
          <a:xfrm>
            <a:off x="9285085" y="9657353"/>
            <a:ext cx="581383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500"/>
            </a:lvl1pPr>
          </a:lstStyle>
          <a:p>
            <a:r>
              <a:t>Reid Grawe</a:t>
            </a:r>
          </a:p>
        </p:txBody>
      </p:sp>
      <p:sp>
        <p:nvSpPr>
          <p:cNvPr id="874" name="Rectangle"/>
          <p:cNvSpPr/>
          <p:nvPr/>
        </p:nvSpPr>
        <p:spPr>
          <a:xfrm>
            <a:off x="84302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75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76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877" name="Application"/>
          <p:cNvSpPr txBox="1"/>
          <p:nvPr/>
        </p:nvSpPr>
        <p:spPr>
          <a:xfrm>
            <a:off x="427071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878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879" name="Junior Core"/>
          <p:cNvSpPr txBox="1"/>
          <p:nvPr/>
        </p:nvSpPr>
        <p:spPr>
          <a:xfrm>
            <a:off x="8946013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Junior Core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82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83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884" name="Rectangle"/>
          <p:cNvSpPr/>
          <p:nvPr/>
        </p:nvSpPr>
        <p:spPr>
          <a:xfrm>
            <a:off x="12757415" y="12460461"/>
            <a:ext cx="4208550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85" name="Average Starting Salaries"/>
          <p:cNvSpPr txBox="1">
            <a:spLocks noGrp="1"/>
          </p:cNvSpPr>
          <p:nvPr>
            <p:ph type="title" idx="4294967295"/>
          </p:nvPr>
        </p:nvSpPr>
        <p:spPr>
          <a:xfrm>
            <a:off x="1689100" y="-50800"/>
            <a:ext cx="21005800" cy="2286000"/>
          </a:xfrm>
          <a:prstGeom prst="rect">
            <a:avLst/>
          </a:prstGeom>
        </p:spPr>
        <p:txBody>
          <a:bodyPr/>
          <a:lstStyle>
            <a:lvl1pPr>
              <a:defRPr sz="8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Average Starting Salaries</a:t>
            </a:r>
          </a:p>
        </p:txBody>
      </p:sp>
      <p:graphicFrame>
        <p:nvGraphicFramePr>
          <p:cNvPr id="886" name="2D Column Chart"/>
          <p:cNvGraphicFramePr/>
          <p:nvPr/>
        </p:nvGraphicFramePr>
        <p:xfrm>
          <a:off x="963143" y="1761102"/>
          <a:ext cx="21829294" cy="1019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87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888" name="Post Core"/>
          <p:cNvSpPr txBox="1"/>
          <p:nvPr/>
        </p:nvSpPr>
        <p:spPr>
          <a:xfrm>
            <a:off x="1339284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Post Core</a:t>
            </a:r>
          </a:p>
        </p:txBody>
      </p:sp>
      <p:sp>
        <p:nvSpPr>
          <p:cNvPr id="889" name="Junior Core"/>
          <p:cNvSpPr txBox="1"/>
          <p:nvPr/>
        </p:nvSpPr>
        <p:spPr>
          <a:xfrm>
            <a:off x="9039223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890" name="Application"/>
          <p:cNvSpPr txBox="1"/>
          <p:nvPr/>
        </p:nvSpPr>
        <p:spPr>
          <a:xfrm>
            <a:off x="4440606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891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69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370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What is information system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</a:t>
            </a:r>
          </a:p>
        </p:txBody>
      </p:sp>
      <p:sp>
        <p:nvSpPr>
          <p:cNvPr id="372" name="Circle"/>
          <p:cNvSpPr/>
          <p:nvPr/>
        </p:nvSpPr>
        <p:spPr>
          <a:xfrm>
            <a:off x="8378537" y="3044537"/>
            <a:ext cx="7626925" cy="7626925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73" name="BUSINESS"/>
          <p:cNvSpPr txBox="1"/>
          <p:nvPr/>
        </p:nvSpPr>
        <p:spPr>
          <a:xfrm>
            <a:off x="8281317" y="5892800"/>
            <a:ext cx="7821366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2000"/>
            </a:lvl1pPr>
          </a:lstStyle>
          <a:p>
            <a:r>
              <a:t>BUSINESS</a:t>
            </a:r>
          </a:p>
        </p:txBody>
      </p:sp>
      <p:sp>
        <p:nvSpPr>
          <p:cNvPr id="374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75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376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377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378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379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sp>
        <p:nvSpPr>
          <p:cNvPr id="380" name="Management"/>
          <p:cNvSpPr txBox="1"/>
          <p:nvPr/>
        </p:nvSpPr>
        <p:spPr>
          <a:xfrm>
            <a:off x="26844042" y="3630302"/>
            <a:ext cx="515506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Management</a:t>
            </a:r>
          </a:p>
        </p:txBody>
      </p:sp>
      <p:sp>
        <p:nvSpPr>
          <p:cNvPr id="381" name="Accounting"/>
          <p:cNvSpPr txBox="1"/>
          <p:nvPr/>
        </p:nvSpPr>
        <p:spPr>
          <a:xfrm>
            <a:off x="26844042" y="5142779"/>
            <a:ext cx="438718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Accounting</a:t>
            </a:r>
          </a:p>
        </p:txBody>
      </p:sp>
      <p:sp>
        <p:nvSpPr>
          <p:cNvPr id="382" name="Finance"/>
          <p:cNvSpPr txBox="1"/>
          <p:nvPr/>
        </p:nvSpPr>
        <p:spPr>
          <a:xfrm>
            <a:off x="26844042" y="6655255"/>
            <a:ext cx="318665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Finance</a:t>
            </a:r>
          </a:p>
        </p:txBody>
      </p:sp>
      <p:sp>
        <p:nvSpPr>
          <p:cNvPr id="383" name="Marketing"/>
          <p:cNvSpPr txBox="1"/>
          <p:nvPr/>
        </p:nvSpPr>
        <p:spPr>
          <a:xfrm>
            <a:off x="26844042" y="8167732"/>
            <a:ext cx="390604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Marketing</a:t>
            </a:r>
          </a:p>
        </p:txBody>
      </p:sp>
      <p:sp>
        <p:nvSpPr>
          <p:cNvPr id="384" name="Operations"/>
          <p:cNvSpPr txBox="1"/>
          <p:nvPr/>
        </p:nvSpPr>
        <p:spPr>
          <a:xfrm>
            <a:off x="26844042" y="9680209"/>
            <a:ext cx="4338688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Operations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Hilary Hayes"/>
          <p:cNvSpPr txBox="1"/>
          <p:nvPr/>
        </p:nvSpPr>
        <p:spPr>
          <a:xfrm>
            <a:off x="13700335" y="19432620"/>
            <a:ext cx="371346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Hilary Hayes</a:t>
            </a:r>
          </a:p>
        </p:txBody>
      </p:sp>
      <p:sp>
        <p:nvSpPr>
          <p:cNvPr id="894" name="IT Advisory"/>
          <p:cNvSpPr txBox="1"/>
          <p:nvPr/>
        </p:nvSpPr>
        <p:spPr>
          <a:xfrm>
            <a:off x="13700335" y="20540684"/>
            <a:ext cx="261808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IT Advisory</a:t>
            </a:r>
          </a:p>
        </p:txBody>
      </p:sp>
      <p:pic>
        <p:nvPicPr>
          <p:cNvPr id="895" name="logo-kpmg.png" descr="logo-kpm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28735" y="14660578"/>
            <a:ext cx="11957986" cy="4799395"/>
          </a:xfrm>
          <a:prstGeom prst="rect">
            <a:avLst/>
          </a:prstGeom>
          <a:ln w="12700">
            <a:miter lim="400000"/>
          </a:ln>
        </p:spPr>
      </p:pic>
      <p:sp>
        <p:nvSpPr>
          <p:cNvPr id="89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9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898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899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00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01" name="Circle"/>
          <p:cNvSpPr/>
          <p:nvPr/>
        </p:nvSpPr>
        <p:spPr>
          <a:xfrm>
            <a:off x="4841177" y="2921430"/>
            <a:ext cx="5994402" cy="599440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02" name="Kent Dodds"/>
          <p:cNvSpPr txBox="1"/>
          <p:nvPr/>
        </p:nvSpPr>
        <p:spPr>
          <a:xfrm>
            <a:off x="13700335" y="7481920"/>
            <a:ext cx="5755321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Kent Dodds</a:t>
            </a:r>
          </a:p>
        </p:txBody>
      </p:sp>
      <p:sp>
        <p:nvSpPr>
          <p:cNvPr id="903" name="Web Developer"/>
          <p:cNvSpPr txBox="1"/>
          <p:nvPr/>
        </p:nvSpPr>
        <p:spPr>
          <a:xfrm>
            <a:off x="13700335" y="8856684"/>
            <a:ext cx="360655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Web Developer</a:t>
            </a:r>
          </a:p>
        </p:txBody>
      </p:sp>
      <p:pic>
        <p:nvPicPr>
          <p:cNvPr id="90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00335" y="4430585"/>
            <a:ext cx="8209319" cy="2339657"/>
          </a:xfrm>
          <a:prstGeom prst="rect">
            <a:avLst/>
          </a:prstGeom>
          <a:ln w="12700">
            <a:miter lim="400000"/>
          </a:ln>
        </p:spPr>
      </p:pic>
      <p:sp>
        <p:nvSpPr>
          <p:cNvPr id="905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  <p:sp>
        <p:nvSpPr>
          <p:cNvPr id="906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907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908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909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Julia Knecht"/>
          <p:cNvSpPr txBox="1"/>
          <p:nvPr/>
        </p:nvSpPr>
        <p:spPr>
          <a:xfrm>
            <a:off x="13700335" y="21412607"/>
            <a:ext cx="5995152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Julia Knecht</a:t>
            </a:r>
          </a:p>
        </p:txBody>
      </p:sp>
      <p:sp>
        <p:nvSpPr>
          <p:cNvPr id="912" name="Cyber Security"/>
          <p:cNvSpPr txBox="1"/>
          <p:nvPr/>
        </p:nvSpPr>
        <p:spPr>
          <a:xfrm>
            <a:off x="13700335" y="22787371"/>
            <a:ext cx="344557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Cyber Security</a:t>
            </a:r>
          </a:p>
        </p:txBody>
      </p:sp>
      <p:pic>
        <p:nvPicPr>
          <p:cNvPr id="9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79271" y="15407123"/>
            <a:ext cx="9204636" cy="6903476"/>
          </a:xfrm>
          <a:prstGeom prst="rect">
            <a:avLst/>
          </a:prstGeom>
          <a:ln w="12700">
            <a:miter lim="400000"/>
          </a:ln>
        </p:spPr>
      </p:pic>
      <p:sp>
        <p:nvSpPr>
          <p:cNvPr id="91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1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16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17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18" name="AAEAAQAAAAAAAAOwAAAAJDgxNzcxMGQzLThjNzUtNGFlZC05MDRkLTIwNTI2MzFmZTVjMw.jpg" descr="AAEAAQAAAAAAAAOwAAAAJDgxNzcxMGQzLThjNzUtNGFlZC05MDRkLTIwNTI2MzFmZTVjMw.jpg"/>
          <p:cNvPicPr>
            <a:picLocks noChangeAspect="1"/>
          </p:cNvPicPr>
          <p:nvPr/>
        </p:nvPicPr>
        <p:blipFill>
          <a:blip r:embed="rId4">
            <a:extLst/>
          </a:blip>
          <a:srcRect l="1260" t="1259" r="1260" b="1260"/>
          <a:stretch>
            <a:fillRect/>
          </a:stretch>
        </p:blipFill>
        <p:spPr>
          <a:xfrm>
            <a:off x="4841205" y="2921430"/>
            <a:ext cx="5994345" cy="5994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19" name="Cathy Kennelly"/>
          <p:cNvSpPr txBox="1"/>
          <p:nvPr/>
        </p:nvSpPr>
        <p:spPr>
          <a:xfrm>
            <a:off x="13700335" y="7481920"/>
            <a:ext cx="737509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Cathy Kennelly</a:t>
            </a:r>
          </a:p>
        </p:txBody>
      </p:sp>
      <p:sp>
        <p:nvSpPr>
          <p:cNvPr id="920" name="Risk Assurance"/>
          <p:cNvSpPr txBox="1"/>
          <p:nvPr/>
        </p:nvSpPr>
        <p:spPr>
          <a:xfrm>
            <a:off x="13700335" y="8856684"/>
            <a:ext cx="361548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Risk Assurance</a:t>
            </a:r>
          </a:p>
        </p:txBody>
      </p:sp>
      <p:sp>
        <p:nvSpPr>
          <p:cNvPr id="921" name="Kent Dodds"/>
          <p:cNvSpPr txBox="1"/>
          <p:nvPr/>
        </p:nvSpPr>
        <p:spPr>
          <a:xfrm>
            <a:off x="13700335" y="-5980080"/>
            <a:ext cx="5755321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Kent Dodds</a:t>
            </a:r>
          </a:p>
        </p:txBody>
      </p:sp>
      <p:sp>
        <p:nvSpPr>
          <p:cNvPr id="922" name="Web Developer"/>
          <p:cNvSpPr txBox="1"/>
          <p:nvPr/>
        </p:nvSpPr>
        <p:spPr>
          <a:xfrm>
            <a:off x="13700335" y="-4605316"/>
            <a:ext cx="360655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Web Developer</a:t>
            </a:r>
          </a:p>
        </p:txBody>
      </p:sp>
      <p:pic>
        <p:nvPicPr>
          <p:cNvPr id="92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00335" y="-9031415"/>
            <a:ext cx="8209319" cy="2339656"/>
          </a:xfrm>
          <a:prstGeom prst="rect">
            <a:avLst/>
          </a:prstGeom>
          <a:ln w="12700">
            <a:miter lim="400000"/>
          </a:ln>
        </p:spPr>
      </p:pic>
      <p:sp>
        <p:nvSpPr>
          <p:cNvPr id="924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25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926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927" name="Application"/>
          <p:cNvSpPr txBox="1"/>
          <p:nvPr/>
        </p:nvSpPr>
        <p:spPr>
          <a:xfrm>
            <a:off x="4577052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928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929" name="Post Core"/>
          <p:cNvSpPr txBox="1"/>
          <p:nvPr/>
        </p:nvSpPr>
        <p:spPr>
          <a:xfrm>
            <a:off x="1339284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Post Core</a:t>
            </a:r>
          </a:p>
        </p:txBody>
      </p:sp>
      <p:sp>
        <p:nvSpPr>
          <p:cNvPr id="930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  <p:pic>
        <p:nvPicPr>
          <p:cNvPr id="931" name="download.png" descr="downloa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161343" y="2626448"/>
            <a:ext cx="4853917" cy="48539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Nick Walter"/>
          <p:cNvSpPr txBox="1"/>
          <p:nvPr/>
        </p:nvSpPr>
        <p:spPr>
          <a:xfrm>
            <a:off x="13700335" y="20804012"/>
            <a:ext cx="559244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Nick Walter</a:t>
            </a:r>
          </a:p>
        </p:txBody>
      </p:sp>
      <p:sp>
        <p:nvSpPr>
          <p:cNvPr id="934" name="Mobile Developer"/>
          <p:cNvSpPr txBox="1"/>
          <p:nvPr/>
        </p:nvSpPr>
        <p:spPr>
          <a:xfrm>
            <a:off x="13700335" y="22178776"/>
            <a:ext cx="40674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Mobile Developer</a:t>
            </a:r>
          </a:p>
        </p:txBody>
      </p:sp>
      <p:pic>
        <p:nvPicPr>
          <p:cNvPr id="935" name="Screenshot 2016-10-27 02.05.50.png" descr="Screenshot 2016-10-27 02.05.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00335" y="16063360"/>
            <a:ext cx="7093012" cy="4169730"/>
          </a:xfrm>
          <a:prstGeom prst="rect">
            <a:avLst/>
          </a:prstGeom>
          <a:ln w="12700">
            <a:miter lim="400000"/>
          </a:ln>
        </p:spPr>
      </p:pic>
      <p:sp>
        <p:nvSpPr>
          <p:cNvPr id="93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3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38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39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40" name="AAEAAQAAAAAAAAq1AAAAJGFjZmNiMWQwLWU5YjYtNGE3YS04MTMzLTcyYTEzZjQ5NmY5Ng.jpg" descr="AAEAAQAAAAAAAAq1AAAAJGFjZmNiMWQwLWU5YjYtNGE3YS04MTMzLTcyYTEzZjQ5NmY5Ng.jpg"/>
          <p:cNvPicPr>
            <a:picLocks noChangeAspect="1"/>
          </p:cNvPicPr>
          <p:nvPr/>
        </p:nvPicPr>
        <p:blipFill>
          <a:blip r:embed="rId4">
            <a:extLst/>
          </a:blip>
          <a:srcRect l="7083" t="1047" r="7083" b="13119"/>
          <a:stretch>
            <a:fillRect/>
          </a:stretch>
        </p:blipFill>
        <p:spPr>
          <a:xfrm>
            <a:off x="4841205" y="2921430"/>
            <a:ext cx="5994345" cy="5994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41" name="Spencer Shumway"/>
          <p:cNvSpPr txBox="1"/>
          <p:nvPr/>
        </p:nvSpPr>
        <p:spPr>
          <a:xfrm>
            <a:off x="13700335" y="7481920"/>
            <a:ext cx="9174617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Spencer Shumway</a:t>
            </a:r>
          </a:p>
        </p:txBody>
      </p:sp>
      <p:sp>
        <p:nvSpPr>
          <p:cNvPr id="942" name="Program Manager"/>
          <p:cNvSpPr txBox="1"/>
          <p:nvPr/>
        </p:nvSpPr>
        <p:spPr>
          <a:xfrm>
            <a:off x="13700335" y="8856684"/>
            <a:ext cx="4208315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Program Manager</a:t>
            </a:r>
          </a:p>
        </p:txBody>
      </p:sp>
      <p:sp>
        <p:nvSpPr>
          <p:cNvPr id="943" name="Hilary Hayes"/>
          <p:cNvSpPr txBox="1"/>
          <p:nvPr/>
        </p:nvSpPr>
        <p:spPr>
          <a:xfrm>
            <a:off x="13700335" y="-3846480"/>
            <a:ext cx="623287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Hilary Hayes</a:t>
            </a:r>
          </a:p>
        </p:txBody>
      </p:sp>
      <p:sp>
        <p:nvSpPr>
          <p:cNvPr id="944" name="IT Advisory"/>
          <p:cNvSpPr txBox="1"/>
          <p:nvPr/>
        </p:nvSpPr>
        <p:spPr>
          <a:xfrm>
            <a:off x="13700335" y="-2471716"/>
            <a:ext cx="261808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IT Advisory</a:t>
            </a:r>
          </a:p>
        </p:txBody>
      </p:sp>
      <p:pic>
        <p:nvPicPr>
          <p:cNvPr id="945" name="logo-kpmg.png" descr="logo-kpm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328735" y="-8351823"/>
            <a:ext cx="11957986" cy="4799395"/>
          </a:xfrm>
          <a:prstGeom prst="rect">
            <a:avLst/>
          </a:prstGeom>
          <a:ln w="12700">
            <a:miter lim="400000"/>
          </a:ln>
        </p:spPr>
      </p:pic>
      <p:sp>
        <p:nvSpPr>
          <p:cNvPr id="946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47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948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949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950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951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  <p:pic>
        <p:nvPicPr>
          <p:cNvPr id="952" name="micro.png" descr="micr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267058" y="4844267"/>
            <a:ext cx="10041169" cy="21487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5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5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Circle"/>
          <p:cNvSpPr/>
          <p:nvPr/>
        </p:nvSpPr>
        <p:spPr>
          <a:xfrm>
            <a:off x="4563613" y="2643866"/>
            <a:ext cx="8300332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58" name="Circle"/>
          <p:cNvSpPr/>
          <p:nvPr/>
        </p:nvSpPr>
        <p:spPr>
          <a:xfrm>
            <a:off x="4841177" y="2921430"/>
            <a:ext cx="7669478" cy="599440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59" name="Nick Walter"/>
          <p:cNvSpPr txBox="1"/>
          <p:nvPr/>
        </p:nvSpPr>
        <p:spPr>
          <a:xfrm>
            <a:off x="13700335" y="7481920"/>
            <a:ext cx="559244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Nick Walter</a:t>
            </a:r>
          </a:p>
        </p:txBody>
      </p:sp>
      <p:sp>
        <p:nvSpPr>
          <p:cNvPr id="960" name="Mobile Developer"/>
          <p:cNvSpPr txBox="1"/>
          <p:nvPr/>
        </p:nvSpPr>
        <p:spPr>
          <a:xfrm>
            <a:off x="13700335" y="8856684"/>
            <a:ext cx="40674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Mobile Developer</a:t>
            </a:r>
          </a:p>
        </p:txBody>
      </p:sp>
      <p:pic>
        <p:nvPicPr>
          <p:cNvPr id="961" name="Screenshot 2016-10-27 02.05.50.png" descr="Screenshot 2016-10-27 02.05.5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00335" y="2741268"/>
            <a:ext cx="7093012" cy="4169730"/>
          </a:xfrm>
          <a:prstGeom prst="rect">
            <a:avLst/>
          </a:prstGeom>
          <a:ln w="12700">
            <a:miter lim="400000"/>
          </a:ln>
        </p:spPr>
      </p:pic>
      <p:sp>
        <p:nvSpPr>
          <p:cNvPr id="962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6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96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965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966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967" name="$66,000"/>
          <p:cNvSpPr txBox="1"/>
          <p:nvPr/>
        </p:nvSpPr>
        <p:spPr>
          <a:xfrm>
            <a:off x="27151080" y="630128"/>
            <a:ext cx="11132047" cy="3759201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0" b="1">
                <a:solidFill>
                  <a:srgbClr val="7BBE45"/>
                </a:solidFill>
              </a:defRPr>
            </a:lvl1pPr>
          </a:lstStyle>
          <a:p>
            <a:r>
              <a:t>$66,000</a:t>
            </a:r>
          </a:p>
        </p:txBody>
      </p:sp>
      <p:sp>
        <p:nvSpPr>
          <p:cNvPr id="968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Breanna Bowden"/>
          <p:cNvSpPr txBox="1"/>
          <p:nvPr/>
        </p:nvSpPr>
        <p:spPr>
          <a:xfrm>
            <a:off x="13700335" y="20650243"/>
            <a:ext cx="839661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Breanna Bowden</a:t>
            </a:r>
          </a:p>
        </p:txBody>
      </p:sp>
      <p:sp>
        <p:nvSpPr>
          <p:cNvPr id="971" name="User Experience Design"/>
          <p:cNvSpPr txBox="1"/>
          <p:nvPr/>
        </p:nvSpPr>
        <p:spPr>
          <a:xfrm>
            <a:off x="13700335" y="22025007"/>
            <a:ext cx="559192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User Experience Design</a:t>
            </a:r>
          </a:p>
        </p:txBody>
      </p:sp>
      <p:pic>
        <p:nvPicPr>
          <p:cNvPr id="972" name="Apple-logo.png" descr="Apple-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00335" y="15407123"/>
            <a:ext cx="3598533" cy="4470226"/>
          </a:xfrm>
          <a:prstGeom prst="rect">
            <a:avLst/>
          </a:prstGeom>
          <a:ln w="12700">
            <a:miter lim="400000"/>
          </a:ln>
        </p:spPr>
      </p:pic>
      <p:sp>
        <p:nvSpPr>
          <p:cNvPr id="973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74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75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77" name="Circle"/>
          <p:cNvSpPr/>
          <p:nvPr/>
        </p:nvSpPr>
        <p:spPr>
          <a:xfrm>
            <a:off x="4841177" y="2921430"/>
            <a:ext cx="5994402" cy="599440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78" name="Nick Walter"/>
          <p:cNvSpPr txBox="1"/>
          <p:nvPr/>
        </p:nvSpPr>
        <p:spPr>
          <a:xfrm>
            <a:off x="13700335" y="7481920"/>
            <a:ext cx="559244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Nick Walter</a:t>
            </a:r>
          </a:p>
        </p:txBody>
      </p:sp>
      <p:sp>
        <p:nvSpPr>
          <p:cNvPr id="979" name="Mobile Developer"/>
          <p:cNvSpPr txBox="1"/>
          <p:nvPr/>
        </p:nvSpPr>
        <p:spPr>
          <a:xfrm>
            <a:off x="13700335" y="8856684"/>
            <a:ext cx="40674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Mobile Developer</a:t>
            </a:r>
          </a:p>
        </p:txBody>
      </p:sp>
      <p:pic>
        <p:nvPicPr>
          <p:cNvPr id="980" name="Screenshot 2016-10-27 02.05.50.png" descr="Screenshot 2016-10-27 02.05.50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00335" y="2741268"/>
            <a:ext cx="7093012" cy="4169730"/>
          </a:xfrm>
          <a:prstGeom prst="rect">
            <a:avLst/>
          </a:prstGeom>
          <a:ln w="12700">
            <a:miter lim="400000"/>
          </a:ln>
        </p:spPr>
      </p:pic>
      <p:sp>
        <p:nvSpPr>
          <p:cNvPr id="981" name="$66,000"/>
          <p:cNvSpPr txBox="1"/>
          <p:nvPr/>
        </p:nvSpPr>
        <p:spPr>
          <a:xfrm>
            <a:off x="13272735" y="0"/>
            <a:ext cx="11132047" cy="3759201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0" b="1">
                <a:solidFill>
                  <a:srgbClr val="7BBE45"/>
                </a:solidFill>
              </a:defRPr>
            </a:lvl1pPr>
          </a:lstStyle>
          <a:p>
            <a:r>
              <a:t>$66,000</a:t>
            </a:r>
          </a:p>
        </p:txBody>
      </p:sp>
      <p:sp>
        <p:nvSpPr>
          <p:cNvPr id="982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8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98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985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986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987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Emily Cookson"/>
          <p:cNvSpPr txBox="1"/>
          <p:nvPr/>
        </p:nvSpPr>
        <p:spPr>
          <a:xfrm>
            <a:off x="13700335" y="19080678"/>
            <a:ext cx="731342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Emily Cookson</a:t>
            </a:r>
          </a:p>
        </p:txBody>
      </p:sp>
      <p:sp>
        <p:nvSpPr>
          <p:cNvPr id="990" name="Data Analytics"/>
          <p:cNvSpPr txBox="1"/>
          <p:nvPr/>
        </p:nvSpPr>
        <p:spPr>
          <a:xfrm>
            <a:off x="13700335" y="20455442"/>
            <a:ext cx="333345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Data Analytics</a:t>
            </a:r>
          </a:p>
        </p:txBody>
      </p:sp>
      <p:pic>
        <p:nvPicPr>
          <p:cNvPr id="991" name="2000px-Exxon_Mobil_Logo.svg.png" descr="2000px-Exxon_Mobil_Logo.sv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00335" y="17270903"/>
            <a:ext cx="7871569" cy="1479856"/>
          </a:xfrm>
          <a:prstGeom prst="rect">
            <a:avLst/>
          </a:prstGeom>
          <a:ln w="12700">
            <a:miter lim="400000"/>
          </a:ln>
        </p:spPr>
      </p:pic>
      <p:sp>
        <p:nvSpPr>
          <p:cNvPr id="99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9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994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95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96" name="Circle"/>
          <p:cNvSpPr/>
          <p:nvPr/>
        </p:nvSpPr>
        <p:spPr>
          <a:xfrm>
            <a:off x="4841177" y="2921430"/>
            <a:ext cx="5994402" cy="599440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97" name="Breanna Bowden"/>
          <p:cNvSpPr txBox="1"/>
          <p:nvPr/>
        </p:nvSpPr>
        <p:spPr>
          <a:xfrm>
            <a:off x="13653461" y="7481920"/>
            <a:ext cx="8396617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Breanna Bowden</a:t>
            </a:r>
          </a:p>
        </p:txBody>
      </p:sp>
      <p:sp>
        <p:nvSpPr>
          <p:cNvPr id="998" name="User Experience Design"/>
          <p:cNvSpPr txBox="1"/>
          <p:nvPr/>
        </p:nvSpPr>
        <p:spPr>
          <a:xfrm>
            <a:off x="13653461" y="8856684"/>
            <a:ext cx="559192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User Experience Design</a:t>
            </a:r>
          </a:p>
        </p:txBody>
      </p:sp>
      <p:pic>
        <p:nvPicPr>
          <p:cNvPr id="999" name="Apple-logo.png" descr="Apple-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653461" y="2238798"/>
            <a:ext cx="3598532" cy="4470227"/>
          </a:xfrm>
          <a:prstGeom prst="rect">
            <a:avLst/>
          </a:prstGeom>
          <a:ln w="12700">
            <a:miter lim="400000"/>
          </a:ln>
        </p:spPr>
      </p:pic>
      <p:sp>
        <p:nvSpPr>
          <p:cNvPr id="1000" name="Nick Walter"/>
          <p:cNvSpPr txBox="1"/>
          <p:nvPr/>
        </p:nvSpPr>
        <p:spPr>
          <a:xfrm>
            <a:off x="13700335" y="-4049680"/>
            <a:ext cx="559244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Nick Walter</a:t>
            </a:r>
          </a:p>
        </p:txBody>
      </p:sp>
      <p:sp>
        <p:nvSpPr>
          <p:cNvPr id="1001" name="Mobile Developer"/>
          <p:cNvSpPr txBox="1"/>
          <p:nvPr/>
        </p:nvSpPr>
        <p:spPr>
          <a:xfrm>
            <a:off x="13700335" y="-2674916"/>
            <a:ext cx="40674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Mobile Developer</a:t>
            </a:r>
          </a:p>
        </p:txBody>
      </p:sp>
      <p:pic>
        <p:nvPicPr>
          <p:cNvPr id="1002" name="Screenshot 2016-10-27 02.05.50.png" descr="Screenshot 2016-10-27 02.05.50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700335" y="-8790332"/>
            <a:ext cx="7093012" cy="4169730"/>
          </a:xfrm>
          <a:prstGeom prst="rect">
            <a:avLst/>
          </a:prstGeom>
          <a:ln w="12700">
            <a:miter lim="400000"/>
          </a:ln>
        </p:spPr>
      </p:pic>
      <p:sp>
        <p:nvSpPr>
          <p:cNvPr id="1003" name="$66,000"/>
          <p:cNvSpPr txBox="1"/>
          <p:nvPr/>
        </p:nvSpPr>
        <p:spPr>
          <a:xfrm>
            <a:off x="20387383" y="-10222022"/>
            <a:ext cx="7000392" cy="2387601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 b="1">
                <a:solidFill>
                  <a:srgbClr val="7BBE45"/>
                </a:solidFill>
              </a:defRPr>
            </a:lvl1pPr>
          </a:lstStyle>
          <a:p>
            <a:r>
              <a:t>$66,000</a:t>
            </a:r>
          </a:p>
        </p:txBody>
      </p:sp>
      <p:sp>
        <p:nvSpPr>
          <p:cNvPr id="1004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05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1006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1007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1008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1009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teven Dewey"/>
          <p:cNvSpPr txBox="1"/>
          <p:nvPr/>
        </p:nvSpPr>
        <p:spPr>
          <a:xfrm>
            <a:off x="13700335" y="18528879"/>
            <a:ext cx="7074652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Steven Dewey</a:t>
            </a:r>
          </a:p>
        </p:txBody>
      </p:sp>
      <p:sp>
        <p:nvSpPr>
          <p:cNvPr id="1012" name="Consulting"/>
          <p:cNvSpPr txBox="1"/>
          <p:nvPr/>
        </p:nvSpPr>
        <p:spPr>
          <a:xfrm>
            <a:off x="13700335" y="19903644"/>
            <a:ext cx="251465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Consulting</a:t>
            </a:r>
          </a:p>
        </p:txBody>
      </p:sp>
      <p:pic>
        <p:nvPicPr>
          <p:cNvPr id="1013" name="parivedalogo.ai" descr="parivedalogo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00335" y="16366973"/>
            <a:ext cx="8693171" cy="1484443"/>
          </a:xfrm>
          <a:prstGeom prst="rect">
            <a:avLst/>
          </a:prstGeom>
          <a:ln w="12700">
            <a:miter lim="400000"/>
          </a:ln>
        </p:spPr>
      </p:pic>
      <p:sp>
        <p:nvSpPr>
          <p:cNvPr id="101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1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16" name="BYUMarriottWhite.png" descr="BYUMarriott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1017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18" name="AAEAAQAAAAAAAAuNAAAAJDk5OTQ3NTIyLTZmOTQtNDBlNS1hM2U2LTE5NmU2OTE1MjI3Mg.jpg" descr="AAEAAQAAAAAAAAuNAAAAJDk5OTQ3NTIyLTZmOTQtNDBlNS1hM2U2LTE5NmU2OTE1MjI3Mg.jpg"/>
          <p:cNvPicPr>
            <a:picLocks noChangeAspect="1"/>
          </p:cNvPicPr>
          <p:nvPr/>
        </p:nvPicPr>
        <p:blipFill>
          <a:blip r:embed="rId4">
            <a:extLst/>
          </a:blip>
          <a:srcRect l="2926" t="2926" r="2926" b="2926"/>
          <a:stretch>
            <a:fillRect/>
          </a:stretch>
        </p:blipFill>
        <p:spPr>
          <a:xfrm>
            <a:off x="4841205" y="2921430"/>
            <a:ext cx="5994345" cy="5994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19" name="Becky Abbott"/>
          <p:cNvSpPr txBox="1"/>
          <p:nvPr/>
        </p:nvSpPr>
        <p:spPr>
          <a:xfrm>
            <a:off x="13700335" y="7481920"/>
            <a:ext cx="6415777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Becky Abbott</a:t>
            </a:r>
          </a:p>
        </p:txBody>
      </p:sp>
      <p:sp>
        <p:nvSpPr>
          <p:cNvPr id="1020" name="Data Analytics"/>
          <p:cNvSpPr txBox="1"/>
          <p:nvPr/>
        </p:nvSpPr>
        <p:spPr>
          <a:xfrm>
            <a:off x="13700335" y="8856684"/>
            <a:ext cx="333345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Data Analytics</a:t>
            </a:r>
          </a:p>
        </p:txBody>
      </p:sp>
      <p:pic>
        <p:nvPicPr>
          <p:cNvPr id="1021" name="2000px-Exxon_Mobil_Logo.svg.png" descr="2000px-Exxon_Mobil_Logo.sv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00335" y="5672144"/>
            <a:ext cx="7871569" cy="1479856"/>
          </a:xfrm>
          <a:prstGeom prst="rect">
            <a:avLst/>
          </a:prstGeom>
          <a:ln w="12700">
            <a:miter lim="400000"/>
          </a:ln>
        </p:spPr>
      </p:pic>
      <p:sp>
        <p:nvSpPr>
          <p:cNvPr id="1022" name="Breanna Bowden"/>
          <p:cNvSpPr txBox="1"/>
          <p:nvPr/>
        </p:nvSpPr>
        <p:spPr>
          <a:xfrm>
            <a:off x="13700335" y="-5218080"/>
            <a:ext cx="839661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Breanna Bowden</a:t>
            </a:r>
          </a:p>
        </p:txBody>
      </p:sp>
      <p:sp>
        <p:nvSpPr>
          <p:cNvPr id="1023" name="User Experience Design"/>
          <p:cNvSpPr txBox="1"/>
          <p:nvPr/>
        </p:nvSpPr>
        <p:spPr>
          <a:xfrm>
            <a:off x="13700335" y="-3843316"/>
            <a:ext cx="559192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User Experience Design</a:t>
            </a:r>
          </a:p>
        </p:txBody>
      </p:sp>
      <p:pic>
        <p:nvPicPr>
          <p:cNvPr id="1024" name="Apple-logo.png" descr="Apple-log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700335" y="-10461201"/>
            <a:ext cx="3598533" cy="4470226"/>
          </a:xfrm>
          <a:prstGeom prst="rect">
            <a:avLst/>
          </a:prstGeom>
          <a:ln w="12700">
            <a:miter lim="400000"/>
          </a:ln>
        </p:spPr>
      </p:pic>
      <p:sp>
        <p:nvSpPr>
          <p:cNvPr id="1025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26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1027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1028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1029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1030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33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34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1035" name="Circle"/>
          <p:cNvSpPr/>
          <p:nvPr/>
        </p:nvSpPr>
        <p:spPr>
          <a:xfrm>
            <a:off x="4563613" y="2643866"/>
            <a:ext cx="6549530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36" name="Screen Shot 2017-10-25 at 10.06.03 AM.png" descr="Screen Shot 2017-10-25 at 10.06.03 AM.png"/>
          <p:cNvPicPr>
            <a:picLocks noChangeAspect="1"/>
          </p:cNvPicPr>
          <p:nvPr/>
        </p:nvPicPr>
        <p:blipFill>
          <a:blip r:embed="rId3">
            <a:extLst/>
          </a:blip>
          <a:srcRect l="2301" t="3552" r="8311" b="11979"/>
          <a:stretch>
            <a:fillRect/>
          </a:stretch>
        </p:blipFill>
        <p:spPr>
          <a:xfrm>
            <a:off x="4841205" y="2921430"/>
            <a:ext cx="5994345" cy="59943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2" y="3016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37" name="Trevor Harmon"/>
          <p:cNvSpPr txBox="1"/>
          <p:nvPr/>
        </p:nvSpPr>
        <p:spPr>
          <a:xfrm>
            <a:off x="13700335" y="7481920"/>
            <a:ext cx="733293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Trevor Harmon</a:t>
            </a:r>
          </a:p>
        </p:txBody>
      </p:sp>
      <p:sp>
        <p:nvSpPr>
          <p:cNvPr id="1038" name="Consulting"/>
          <p:cNvSpPr txBox="1"/>
          <p:nvPr/>
        </p:nvSpPr>
        <p:spPr>
          <a:xfrm>
            <a:off x="13700335" y="8856684"/>
            <a:ext cx="251465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Consulting</a:t>
            </a:r>
          </a:p>
        </p:txBody>
      </p:sp>
      <p:pic>
        <p:nvPicPr>
          <p:cNvPr id="1039" name="parivedalogo.ai" descr="parivedalogo.ai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00335" y="5320013"/>
            <a:ext cx="8693171" cy="1484443"/>
          </a:xfrm>
          <a:prstGeom prst="rect">
            <a:avLst/>
          </a:prstGeom>
          <a:ln w="12700">
            <a:miter lim="400000"/>
          </a:ln>
        </p:spPr>
      </p:pic>
      <p:sp>
        <p:nvSpPr>
          <p:cNvPr id="1040" name="Emily Cookson"/>
          <p:cNvSpPr txBox="1"/>
          <p:nvPr/>
        </p:nvSpPr>
        <p:spPr>
          <a:xfrm>
            <a:off x="13700335" y="-4659280"/>
            <a:ext cx="7313428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Emily Cookson</a:t>
            </a:r>
          </a:p>
        </p:txBody>
      </p:sp>
      <p:sp>
        <p:nvSpPr>
          <p:cNvPr id="1041" name="Data Analytics"/>
          <p:cNvSpPr txBox="1"/>
          <p:nvPr/>
        </p:nvSpPr>
        <p:spPr>
          <a:xfrm>
            <a:off x="13700335" y="-3284516"/>
            <a:ext cx="333345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Data Analytics</a:t>
            </a:r>
          </a:p>
        </p:txBody>
      </p:sp>
      <p:pic>
        <p:nvPicPr>
          <p:cNvPr id="1042" name="2000px-Exxon_Mobil_Logo.svg.png" descr="2000px-Exxon_Mobil_Logo.sv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00335" y="-6469056"/>
            <a:ext cx="7871569" cy="1479856"/>
          </a:xfrm>
          <a:prstGeom prst="rect">
            <a:avLst/>
          </a:prstGeom>
          <a:ln w="12700">
            <a:miter lim="400000"/>
          </a:ln>
        </p:spPr>
      </p:pic>
      <p:sp>
        <p:nvSpPr>
          <p:cNvPr id="1043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44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1045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1046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1047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1048" name="Ben Turley"/>
          <p:cNvSpPr txBox="1"/>
          <p:nvPr/>
        </p:nvSpPr>
        <p:spPr>
          <a:xfrm>
            <a:off x="13954450" y="20640506"/>
            <a:ext cx="527566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Ben Turley</a:t>
            </a:r>
          </a:p>
        </p:txBody>
      </p:sp>
      <p:sp>
        <p:nvSpPr>
          <p:cNvPr id="1049" name="Kirk Ouimet"/>
          <p:cNvSpPr txBox="1"/>
          <p:nvPr/>
        </p:nvSpPr>
        <p:spPr>
          <a:xfrm>
            <a:off x="13954450" y="22773937"/>
            <a:ext cx="5752686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Kirk Ouimet</a:t>
            </a:r>
          </a:p>
        </p:txBody>
      </p:sp>
      <p:pic>
        <p:nvPicPr>
          <p:cNvPr id="105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54450" y="16063360"/>
            <a:ext cx="4261627" cy="4261627"/>
          </a:xfrm>
          <a:prstGeom prst="rect">
            <a:avLst/>
          </a:prstGeom>
          <a:ln w="12700">
            <a:miter lim="400000"/>
          </a:ln>
        </p:spPr>
      </p:pic>
      <p:sp>
        <p:nvSpPr>
          <p:cNvPr id="1051" name="Project Manager at Snapchat"/>
          <p:cNvSpPr txBox="1"/>
          <p:nvPr/>
        </p:nvSpPr>
        <p:spPr>
          <a:xfrm>
            <a:off x="13954450" y="23903246"/>
            <a:ext cx="669399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Project Manager at Snapchat</a:t>
            </a:r>
          </a:p>
        </p:txBody>
      </p:sp>
      <p:sp>
        <p:nvSpPr>
          <p:cNvPr id="1052" name="Entrepreneur at Innovation Labs"/>
          <p:cNvSpPr txBox="1"/>
          <p:nvPr/>
        </p:nvSpPr>
        <p:spPr>
          <a:xfrm>
            <a:off x="13954450" y="21758516"/>
            <a:ext cx="73724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Entrepreneur at Innovation Labs</a:t>
            </a:r>
          </a:p>
        </p:txBody>
      </p:sp>
      <p:sp>
        <p:nvSpPr>
          <p:cNvPr id="1053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56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5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1058" name="Circle"/>
          <p:cNvSpPr/>
          <p:nvPr/>
        </p:nvSpPr>
        <p:spPr>
          <a:xfrm>
            <a:off x="1842011" y="1206616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59" name="Circle"/>
          <p:cNvSpPr/>
          <p:nvPr/>
        </p:nvSpPr>
        <p:spPr>
          <a:xfrm>
            <a:off x="2119576" y="1484181"/>
            <a:ext cx="5994402" cy="599440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60" name="Circle"/>
          <p:cNvSpPr/>
          <p:nvPr/>
        </p:nvSpPr>
        <p:spPr>
          <a:xfrm>
            <a:off x="4996410" y="4995081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61" name="Circle"/>
          <p:cNvSpPr/>
          <p:nvPr/>
        </p:nvSpPr>
        <p:spPr>
          <a:xfrm>
            <a:off x="5273975" y="5272645"/>
            <a:ext cx="5994402" cy="599440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62" name="Ben Turley"/>
          <p:cNvSpPr txBox="1"/>
          <p:nvPr/>
        </p:nvSpPr>
        <p:spPr>
          <a:xfrm>
            <a:off x="13954450" y="7543524"/>
            <a:ext cx="527566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Ben Turley</a:t>
            </a:r>
          </a:p>
        </p:txBody>
      </p:sp>
      <p:sp>
        <p:nvSpPr>
          <p:cNvPr id="1063" name="Kirk Ouimet"/>
          <p:cNvSpPr txBox="1"/>
          <p:nvPr/>
        </p:nvSpPr>
        <p:spPr>
          <a:xfrm>
            <a:off x="13954450" y="9676955"/>
            <a:ext cx="5752686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Kirk Ouimet</a:t>
            </a:r>
          </a:p>
        </p:txBody>
      </p:sp>
      <p:pic>
        <p:nvPicPr>
          <p:cNvPr id="106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954450" y="2966379"/>
            <a:ext cx="4261627" cy="4261627"/>
          </a:xfrm>
          <a:prstGeom prst="rect">
            <a:avLst/>
          </a:prstGeom>
          <a:ln w="12700">
            <a:miter lim="400000"/>
          </a:ln>
        </p:spPr>
      </p:pic>
      <p:sp>
        <p:nvSpPr>
          <p:cNvPr id="1065" name="Project Manager at Snapchat"/>
          <p:cNvSpPr txBox="1"/>
          <p:nvPr/>
        </p:nvSpPr>
        <p:spPr>
          <a:xfrm>
            <a:off x="13954450" y="10806265"/>
            <a:ext cx="669399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Project Manager at Snapchat</a:t>
            </a:r>
          </a:p>
        </p:txBody>
      </p:sp>
      <p:sp>
        <p:nvSpPr>
          <p:cNvPr id="1066" name="Entrepreneur at Innovation Labs"/>
          <p:cNvSpPr txBox="1"/>
          <p:nvPr/>
        </p:nvSpPr>
        <p:spPr>
          <a:xfrm>
            <a:off x="13954450" y="8661535"/>
            <a:ext cx="73724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Entrepreneur at Innovation Labs</a:t>
            </a:r>
          </a:p>
        </p:txBody>
      </p:sp>
      <p:sp>
        <p:nvSpPr>
          <p:cNvPr id="1067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68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1069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1070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1071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1072" name="$54m"/>
          <p:cNvSpPr txBox="1"/>
          <p:nvPr/>
        </p:nvSpPr>
        <p:spPr>
          <a:xfrm>
            <a:off x="26135148" y="950188"/>
            <a:ext cx="7909919" cy="3759201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0" b="1">
                <a:solidFill>
                  <a:srgbClr val="7BBE45"/>
                </a:solidFill>
              </a:defRPr>
            </a:lvl1pPr>
          </a:lstStyle>
          <a:p>
            <a:r>
              <a:t>$54m</a:t>
            </a:r>
          </a:p>
        </p:txBody>
      </p:sp>
      <p:sp>
        <p:nvSpPr>
          <p:cNvPr id="1073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76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77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1078" name="Circle"/>
          <p:cNvSpPr/>
          <p:nvPr/>
        </p:nvSpPr>
        <p:spPr>
          <a:xfrm>
            <a:off x="1842011" y="1206616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79" name="Circle"/>
          <p:cNvSpPr/>
          <p:nvPr/>
        </p:nvSpPr>
        <p:spPr>
          <a:xfrm>
            <a:off x="2119576" y="1484181"/>
            <a:ext cx="5994402" cy="599440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80" name="Circle"/>
          <p:cNvSpPr/>
          <p:nvPr/>
        </p:nvSpPr>
        <p:spPr>
          <a:xfrm>
            <a:off x="4996410" y="4995081"/>
            <a:ext cx="6549531" cy="6549531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81" name="Circle"/>
          <p:cNvSpPr/>
          <p:nvPr/>
        </p:nvSpPr>
        <p:spPr>
          <a:xfrm>
            <a:off x="5273975" y="5272645"/>
            <a:ext cx="5994402" cy="599440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82" name="Rectangle"/>
          <p:cNvSpPr/>
          <p:nvPr/>
        </p:nvSpPr>
        <p:spPr>
          <a:xfrm>
            <a:off x="17327553" y="12460461"/>
            <a:ext cx="354091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8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108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1085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1086" name="Pre-IS"/>
          <p:cNvSpPr txBox="1"/>
          <p:nvPr/>
        </p:nvSpPr>
        <p:spPr>
          <a:xfrm>
            <a:off x="1148887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Pre-IS</a:t>
            </a:r>
          </a:p>
        </p:txBody>
      </p:sp>
      <p:sp>
        <p:nvSpPr>
          <p:cNvPr id="1087" name="Ben Turley"/>
          <p:cNvSpPr txBox="1"/>
          <p:nvPr/>
        </p:nvSpPr>
        <p:spPr>
          <a:xfrm>
            <a:off x="13954450" y="7543524"/>
            <a:ext cx="527566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Ben Turley</a:t>
            </a:r>
          </a:p>
        </p:txBody>
      </p:sp>
      <p:sp>
        <p:nvSpPr>
          <p:cNvPr id="1088" name="Kirk Ouimet"/>
          <p:cNvSpPr txBox="1"/>
          <p:nvPr/>
        </p:nvSpPr>
        <p:spPr>
          <a:xfrm>
            <a:off x="13954450" y="9676955"/>
            <a:ext cx="5752686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500"/>
            </a:lvl1pPr>
          </a:lstStyle>
          <a:p>
            <a:r>
              <a:t>Kirk Ouimet</a:t>
            </a:r>
          </a:p>
        </p:txBody>
      </p:sp>
      <p:pic>
        <p:nvPicPr>
          <p:cNvPr id="108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954450" y="2966379"/>
            <a:ext cx="4261627" cy="4261627"/>
          </a:xfrm>
          <a:prstGeom prst="rect">
            <a:avLst/>
          </a:prstGeom>
          <a:ln w="12700">
            <a:miter lim="400000"/>
          </a:ln>
        </p:spPr>
      </p:pic>
      <p:sp>
        <p:nvSpPr>
          <p:cNvPr id="1090" name="Project Manager at Snapchat"/>
          <p:cNvSpPr txBox="1"/>
          <p:nvPr/>
        </p:nvSpPr>
        <p:spPr>
          <a:xfrm>
            <a:off x="13954450" y="10806265"/>
            <a:ext cx="669399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Project Manager at Snapchat</a:t>
            </a:r>
          </a:p>
        </p:txBody>
      </p:sp>
      <p:sp>
        <p:nvSpPr>
          <p:cNvPr id="1091" name="Entrepreneur at Innovation Labs"/>
          <p:cNvSpPr txBox="1"/>
          <p:nvPr/>
        </p:nvSpPr>
        <p:spPr>
          <a:xfrm>
            <a:off x="13954450" y="8661535"/>
            <a:ext cx="73724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Entrepreneur at Innovation Labs</a:t>
            </a:r>
          </a:p>
        </p:txBody>
      </p:sp>
      <p:sp>
        <p:nvSpPr>
          <p:cNvPr id="1092" name="$54m"/>
          <p:cNvSpPr txBox="1"/>
          <p:nvPr/>
        </p:nvSpPr>
        <p:spPr>
          <a:xfrm>
            <a:off x="16635548" y="950188"/>
            <a:ext cx="7909919" cy="3759201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0" b="1">
                <a:solidFill>
                  <a:srgbClr val="7BBE45"/>
                </a:solidFill>
              </a:defRPr>
            </a:lvl1pPr>
          </a:lstStyle>
          <a:p>
            <a:r>
              <a:t>$54m</a:t>
            </a:r>
          </a:p>
        </p:txBody>
      </p:sp>
      <p:sp>
        <p:nvSpPr>
          <p:cNvPr id="1093" name="Careers"/>
          <p:cNvSpPr txBox="1"/>
          <p:nvPr/>
        </p:nvSpPr>
        <p:spPr>
          <a:xfrm>
            <a:off x="17911626" y="12663661"/>
            <a:ext cx="237276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Careers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87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388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What is information system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</a:t>
            </a:r>
          </a:p>
        </p:txBody>
      </p:sp>
      <p:sp>
        <p:nvSpPr>
          <p:cNvPr id="390" name="Circle"/>
          <p:cNvSpPr/>
          <p:nvPr/>
        </p:nvSpPr>
        <p:spPr>
          <a:xfrm>
            <a:off x="3555277" y="3402379"/>
            <a:ext cx="7648753" cy="7648754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91" name="Management"/>
          <p:cNvSpPr txBox="1"/>
          <p:nvPr/>
        </p:nvSpPr>
        <p:spPr>
          <a:xfrm>
            <a:off x="15312443" y="3630302"/>
            <a:ext cx="515506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Management</a:t>
            </a:r>
          </a:p>
        </p:txBody>
      </p:sp>
      <p:sp>
        <p:nvSpPr>
          <p:cNvPr id="392" name="Accounting"/>
          <p:cNvSpPr txBox="1"/>
          <p:nvPr/>
        </p:nvSpPr>
        <p:spPr>
          <a:xfrm>
            <a:off x="15312443" y="5142779"/>
            <a:ext cx="438718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Accounting</a:t>
            </a:r>
          </a:p>
        </p:txBody>
      </p:sp>
      <p:sp>
        <p:nvSpPr>
          <p:cNvPr id="393" name="Finance"/>
          <p:cNvSpPr txBox="1"/>
          <p:nvPr/>
        </p:nvSpPr>
        <p:spPr>
          <a:xfrm>
            <a:off x="15312443" y="6655255"/>
            <a:ext cx="318665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Finance</a:t>
            </a:r>
          </a:p>
        </p:txBody>
      </p:sp>
      <p:sp>
        <p:nvSpPr>
          <p:cNvPr id="394" name="Marketing"/>
          <p:cNvSpPr txBox="1"/>
          <p:nvPr/>
        </p:nvSpPr>
        <p:spPr>
          <a:xfrm>
            <a:off x="15312443" y="8167732"/>
            <a:ext cx="3906045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Marketing</a:t>
            </a:r>
          </a:p>
        </p:txBody>
      </p:sp>
      <p:sp>
        <p:nvSpPr>
          <p:cNvPr id="395" name="Operations"/>
          <p:cNvSpPr txBox="1"/>
          <p:nvPr/>
        </p:nvSpPr>
        <p:spPr>
          <a:xfrm>
            <a:off x="15312443" y="9680209"/>
            <a:ext cx="4338688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Operations</a:t>
            </a:r>
          </a:p>
        </p:txBody>
      </p:sp>
      <p:sp>
        <p:nvSpPr>
          <p:cNvPr id="396" name="BUSINESS"/>
          <p:cNvSpPr txBox="1"/>
          <p:nvPr/>
        </p:nvSpPr>
        <p:spPr>
          <a:xfrm>
            <a:off x="3468971" y="6261556"/>
            <a:ext cx="7821365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2000"/>
            </a:lvl1pPr>
          </a:lstStyle>
          <a:p>
            <a:r>
              <a:t>BUSINESS</a:t>
            </a:r>
          </a:p>
        </p:txBody>
      </p:sp>
      <p:sp>
        <p:nvSpPr>
          <p:cNvPr id="397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9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39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0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01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02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" name="Rosie-teh-Riveter.jpg" descr="Rosie-teh-Rivete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45522" y="2636675"/>
            <a:ext cx="10503086" cy="7865947"/>
          </a:xfrm>
          <a:prstGeom prst="rect">
            <a:avLst/>
          </a:prstGeom>
          <a:ln w="12700">
            <a:miter lim="400000"/>
          </a:ln>
        </p:spPr>
      </p:pic>
      <p:sp>
        <p:nvSpPr>
          <p:cNvPr id="1096" name="Women in Technology"/>
          <p:cNvSpPr txBox="1"/>
          <p:nvPr/>
        </p:nvSpPr>
        <p:spPr>
          <a:xfrm>
            <a:off x="798165" y="1228703"/>
            <a:ext cx="633934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Women in 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099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21960" y="12612861"/>
            <a:ext cx="2400301" cy="965201"/>
          </a:xfrm>
          <a:prstGeom prst="rect">
            <a:avLst/>
          </a:prstGeom>
          <a:ln w="12700">
            <a:miter lim="400000"/>
          </a:ln>
        </p:spPr>
      </p:pic>
      <p:sp>
        <p:nvSpPr>
          <p:cNvPr id="1100" name="CareerLaunch…"/>
          <p:cNvSpPr txBox="1"/>
          <p:nvPr/>
        </p:nvSpPr>
        <p:spPr>
          <a:xfrm>
            <a:off x="4070945" y="3085624"/>
            <a:ext cx="16242110" cy="643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9600"/>
            </a:pPr>
            <a:r>
              <a:t>CareerLaunch</a:t>
            </a:r>
          </a:p>
          <a:p>
            <a:pPr algn="ctr">
              <a:defRPr sz="6400"/>
            </a:pPr>
            <a:r>
              <a:t>https://careerlaunch.byu.edu/clubs/ais/</a:t>
            </a:r>
          </a:p>
          <a:p>
            <a:pPr algn="ctr">
              <a:defRPr sz="9600"/>
            </a:pPr>
            <a:endParaRPr/>
          </a:p>
          <a:p>
            <a:pPr algn="ctr">
              <a:defRPr sz="9600"/>
            </a:pPr>
            <a:r>
              <a:t>Join AIS</a:t>
            </a:r>
          </a:p>
          <a:p>
            <a:pPr algn="ctr">
              <a:defRPr sz="6400"/>
            </a:pPr>
            <a:r>
              <a:rPr u="sng">
                <a:hlinkClick r:id="rId3"/>
              </a:rPr>
              <a:t>https://marriottschool.byu.edu/clubs/directory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0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0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What is information system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</a:t>
            </a:r>
          </a:p>
        </p:txBody>
      </p:sp>
      <p:sp>
        <p:nvSpPr>
          <p:cNvPr id="408" name="Development"/>
          <p:cNvSpPr txBox="1"/>
          <p:nvPr/>
        </p:nvSpPr>
        <p:spPr>
          <a:xfrm>
            <a:off x="-6264141" y="6286500"/>
            <a:ext cx="520271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Development</a:t>
            </a:r>
          </a:p>
        </p:txBody>
      </p:sp>
      <p:sp>
        <p:nvSpPr>
          <p:cNvPr id="409" name="Software"/>
          <p:cNvSpPr txBox="1"/>
          <p:nvPr/>
        </p:nvSpPr>
        <p:spPr>
          <a:xfrm>
            <a:off x="-4583747" y="5142779"/>
            <a:ext cx="352231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Software</a:t>
            </a:r>
          </a:p>
        </p:txBody>
      </p:sp>
      <p:sp>
        <p:nvSpPr>
          <p:cNvPr id="410" name="Hardware"/>
          <p:cNvSpPr txBox="1"/>
          <p:nvPr/>
        </p:nvSpPr>
        <p:spPr>
          <a:xfrm>
            <a:off x="-4583747" y="3630302"/>
            <a:ext cx="409790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Hardware </a:t>
            </a:r>
          </a:p>
        </p:txBody>
      </p:sp>
      <p:sp>
        <p:nvSpPr>
          <p:cNvPr id="411" name="Analytics"/>
          <p:cNvSpPr txBox="1"/>
          <p:nvPr/>
        </p:nvSpPr>
        <p:spPr>
          <a:xfrm>
            <a:off x="-4583747" y="8167733"/>
            <a:ext cx="35699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Analytics</a:t>
            </a:r>
          </a:p>
        </p:txBody>
      </p:sp>
      <p:sp>
        <p:nvSpPr>
          <p:cNvPr id="412" name="Cyber Security"/>
          <p:cNvSpPr txBox="1"/>
          <p:nvPr/>
        </p:nvSpPr>
        <p:spPr>
          <a:xfrm>
            <a:off x="-6100761" y="9680210"/>
            <a:ext cx="577745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Cyber Security</a:t>
            </a:r>
          </a:p>
        </p:txBody>
      </p:sp>
      <p:sp>
        <p:nvSpPr>
          <p:cNvPr id="413" name="Circle"/>
          <p:cNvSpPr/>
          <p:nvPr/>
        </p:nvSpPr>
        <p:spPr>
          <a:xfrm>
            <a:off x="8378438" y="3413195"/>
            <a:ext cx="7627124" cy="762712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14" name="TECHNOLOGY"/>
          <p:cNvSpPr txBox="1"/>
          <p:nvPr/>
        </p:nvSpPr>
        <p:spPr>
          <a:xfrm>
            <a:off x="8468231" y="6579056"/>
            <a:ext cx="1096737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>
                <a:solidFill>
                  <a:srgbClr val="0058C2"/>
                </a:solidFill>
              </a:defRPr>
            </a:lvl1pPr>
          </a:lstStyle>
          <a:p>
            <a:r>
              <a:t>TECHNOLOGY</a:t>
            </a:r>
          </a:p>
        </p:txBody>
      </p:sp>
      <p:sp>
        <p:nvSpPr>
          <p:cNvPr id="415" name="Circle"/>
          <p:cNvSpPr/>
          <p:nvPr/>
        </p:nvSpPr>
        <p:spPr>
          <a:xfrm>
            <a:off x="-14051186" y="3413194"/>
            <a:ext cx="7627124" cy="7627124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16" name="BUSINESS"/>
          <p:cNvSpPr txBox="1"/>
          <p:nvPr/>
        </p:nvSpPr>
        <p:spPr>
          <a:xfrm>
            <a:off x="-14148307" y="6261556"/>
            <a:ext cx="7821365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2000"/>
            </a:lvl1pPr>
          </a:lstStyle>
          <a:p>
            <a:r>
              <a:t>BUSINESS</a:t>
            </a:r>
          </a:p>
        </p:txBody>
      </p:sp>
      <p:sp>
        <p:nvSpPr>
          <p:cNvPr id="417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18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19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20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21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22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2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2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What is information system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</a:t>
            </a:r>
          </a:p>
        </p:txBody>
      </p:sp>
      <p:sp>
        <p:nvSpPr>
          <p:cNvPr id="428" name="Development"/>
          <p:cNvSpPr txBox="1"/>
          <p:nvPr/>
        </p:nvSpPr>
        <p:spPr>
          <a:xfrm>
            <a:off x="5230824" y="6655256"/>
            <a:ext cx="520271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Development</a:t>
            </a:r>
          </a:p>
        </p:txBody>
      </p:sp>
      <p:sp>
        <p:nvSpPr>
          <p:cNvPr id="429" name="Software"/>
          <p:cNvSpPr txBox="1"/>
          <p:nvPr/>
        </p:nvSpPr>
        <p:spPr>
          <a:xfrm>
            <a:off x="5230824" y="5142779"/>
            <a:ext cx="3522317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Software</a:t>
            </a:r>
          </a:p>
        </p:txBody>
      </p:sp>
      <p:sp>
        <p:nvSpPr>
          <p:cNvPr id="430" name="Hardware"/>
          <p:cNvSpPr txBox="1"/>
          <p:nvPr/>
        </p:nvSpPr>
        <p:spPr>
          <a:xfrm>
            <a:off x="5230824" y="3630302"/>
            <a:ext cx="409790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Hardware </a:t>
            </a:r>
          </a:p>
        </p:txBody>
      </p:sp>
      <p:sp>
        <p:nvSpPr>
          <p:cNvPr id="431" name="Analytics"/>
          <p:cNvSpPr txBox="1"/>
          <p:nvPr/>
        </p:nvSpPr>
        <p:spPr>
          <a:xfrm>
            <a:off x="5230824" y="8167733"/>
            <a:ext cx="35699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Analytics</a:t>
            </a:r>
          </a:p>
        </p:txBody>
      </p:sp>
      <p:sp>
        <p:nvSpPr>
          <p:cNvPr id="432" name="Cyber Security"/>
          <p:cNvSpPr txBox="1"/>
          <p:nvPr/>
        </p:nvSpPr>
        <p:spPr>
          <a:xfrm>
            <a:off x="5230824" y="9680209"/>
            <a:ext cx="577746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800"/>
            </a:lvl1pPr>
          </a:lstStyle>
          <a:p>
            <a:r>
              <a:t>Cyber Security</a:t>
            </a:r>
          </a:p>
        </p:txBody>
      </p:sp>
      <p:sp>
        <p:nvSpPr>
          <p:cNvPr id="433" name="Circle"/>
          <p:cNvSpPr/>
          <p:nvPr/>
        </p:nvSpPr>
        <p:spPr>
          <a:xfrm>
            <a:off x="13426237" y="3428374"/>
            <a:ext cx="7596763" cy="759676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34" name="Circle"/>
          <p:cNvSpPr/>
          <p:nvPr/>
        </p:nvSpPr>
        <p:spPr>
          <a:xfrm>
            <a:off x="-9272616" y="3274486"/>
            <a:ext cx="7904540" cy="7904540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35" name="BUSINESS"/>
          <p:cNvSpPr txBox="1"/>
          <p:nvPr/>
        </p:nvSpPr>
        <p:spPr>
          <a:xfrm>
            <a:off x="-9231029" y="6261556"/>
            <a:ext cx="7821366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2000"/>
            </a:lvl1pPr>
          </a:lstStyle>
          <a:p>
            <a:r>
              <a:t>BUSINESS</a:t>
            </a:r>
          </a:p>
        </p:txBody>
      </p:sp>
      <p:sp>
        <p:nvSpPr>
          <p:cNvPr id="436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37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38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39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40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41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sp>
        <p:nvSpPr>
          <p:cNvPr id="442" name="TECHNOLOGY"/>
          <p:cNvSpPr txBox="1"/>
          <p:nvPr/>
        </p:nvSpPr>
        <p:spPr>
          <a:xfrm>
            <a:off x="13638082" y="6566356"/>
            <a:ext cx="1096737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>
                <a:solidFill>
                  <a:srgbClr val="0058C2"/>
                </a:solidFill>
              </a:defRPr>
            </a:lvl1pPr>
          </a:lstStyle>
          <a:p>
            <a:r>
              <a:t>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45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46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What is information system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What is information systems</a:t>
            </a:r>
          </a:p>
        </p:txBody>
      </p:sp>
      <p:sp>
        <p:nvSpPr>
          <p:cNvPr id="448" name="Circle"/>
          <p:cNvSpPr/>
          <p:nvPr/>
        </p:nvSpPr>
        <p:spPr>
          <a:xfrm>
            <a:off x="13412545" y="3414682"/>
            <a:ext cx="7624147" cy="7624147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49" name="Circle"/>
          <p:cNvSpPr/>
          <p:nvPr/>
        </p:nvSpPr>
        <p:spPr>
          <a:xfrm>
            <a:off x="4077733" y="3414682"/>
            <a:ext cx="7624147" cy="7624147"/>
          </a:xfrm>
          <a:prstGeom prst="ellipse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50" name="BUSINESS"/>
          <p:cNvSpPr txBox="1"/>
          <p:nvPr/>
        </p:nvSpPr>
        <p:spPr>
          <a:xfrm>
            <a:off x="3979124" y="6261555"/>
            <a:ext cx="7821366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2000"/>
            </a:lvl1pPr>
          </a:lstStyle>
          <a:p>
            <a:r>
              <a:t>BUSINESS</a:t>
            </a:r>
          </a:p>
        </p:txBody>
      </p:sp>
      <p:sp>
        <p:nvSpPr>
          <p:cNvPr id="451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52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53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54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55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56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  <p:sp>
        <p:nvSpPr>
          <p:cNvPr id="457" name="TECHNOLOGY"/>
          <p:cNvSpPr txBox="1"/>
          <p:nvPr/>
        </p:nvSpPr>
        <p:spPr>
          <a:xfrm>
            <a:off x="13527496" y="6566355"/>
            <a:ext cx="1096737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>
                <a:solidFill>
                  <a:srgbClr val="0058C2"/>
                </a:solidFill>
              </a:defRPr>
            </a:lvl1pPr>
          </a:lstStyle>
          <a:p>
            <a:r>
              <a:t>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Rectangle"/>
          <p:cNvSpPr/>
          <p:nvPr/>
        </p:nvSpPr>
        <p:spPr>
          <a:xfrm>
            <a:off x="-1" y="12460461"/>
            <a:ext cx="24384001" cy="1270001"/>
          </a:xfrm>
          <a:prstGeom prst="rect">
            <a:avLst/>
          </a:prstGeom>
          <a:solidFill>
            <a:srgbClr val="0058C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60" name="Rectangle"/>
          <p:cNvSpPr/>
          <p:nvPr/>
        </p:nvSpPr>
        <p:spPr>
          <a:xfrm>
            <a:off x="-86922" y="12456274"/>
            <a:ext cx="24557845" cy="62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461" name="BYUMarriottWhite.png" descr="BYUMarriott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36724" y="12696480"/>
            <a:ext cx="1984402" cy="79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62" name="Circle"/>
          <p:cNvSpPr/>
          <p:nvPr/>
        </p:nvSpPr>
        <p:spPr>
          <a:xfrm>
            <a:off x="3848635" y="1134342"/>
            <a:ext cx="10235184" cy="10235184"/>
          </a:xfrm>
          <a:prstGeom prst="ellipse">
            <a:avLst/>
          </a:prstGeom>
          <a:solidFill>
            <a:srgbClr val="0058C2">
              <a:alpha val="85959"/>
            </a:srgbClr>
          </a:solidFill>
          <a:ln w="12700">
            <a:miter lim="400000"/>
          </a:ln>
        </p:spPr>
        <p:txBody>
          <a:bodyPr lIns="50800" tIns="50800" rIns="50800" bIns="50800"/>
          <a:lstStyle/>
          <a:p>
            <a:pPr algn="ctr">
              <a:defRPr sz="3600">
                <a:solidFill>
                  <a:srgbClr val="0058C2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63" name="BUSINESS"/>
          <p:cNvSpPr txBox="1"/>
          <p:nvPr/>
        </p:nvSpPr>
        <p:spPr>
          <a:xfrm>
            <a:off x="6340055" y="9099088"/>
            <a:ext cx="525234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000"/>
            </a:lvl1pPr>
          </a:lstStyle>
          <a:p>
            <a:r>
              <a:t>BUSINESS</a:t>
            </a:r>
          </a:p>
        </p:txBody>
      </p:sp>
      <p:sp>
        <p:nvSpPr>
          <p:cNvPr id="464" name="What is information systems"/>
          <p:cNvSpPr txBox="1">
            <a:spLocks noGrp="1"/>
          </p:cNvSpPr>
          <p:nvPr>
            <p:ph type="title" idx="4294967295"/>
          </p:nvPr>
        </p:nvSpPr>
        <p:spPr>
          <a:xfrm>
            <a:off x="1689100" y="-2819400"/>
            <a:ext cx="21005800" cy="2286000"/>
          </a:xfrm>
          <a:prstGeom prst="rect">
            <a:avLst/>
          </a:prstGeom>
        </p:spPr>
        <p:txBody>
          <a:bodyPr/>
          <a:lstStyle/>
          <a:p>
            <a:r>
              <a:t>What is information systems</a:t>
            </a:r>
          </a:p>
        </p:txBody>
      </p:sp>
      <p:sp>
        <p:nvSpPr>
          <p:cNvPr id="465" name="Circle"/>
          <p:cNvSpPr/>
          <p:nvPr/>
        </p:nvSpPr>
        <p:spPr>
          <a:xfrm>
            <a:off x="10520453" y="1134342"/>
            <a:ext cx="10235184" cy="10235184"/>
          </a:xfrm>
          <a:prstGeom prst="ellipse">
            <a:avLst/>
          </a:prstGeom>
          <a:blipFill>
            <a:blip r:embed="rId3">
              <a:alphaModFix amt="84062"/>
            </a:blip>
          </a:blipFill>
          <a:ln w="12700">
            <a:miter lim="400000"/>
          </a:ln>
        </p:spPr>
        <p:txBody>
          <a:bodyPr lIns="50800" tIns="50800" rIns="50800" bIns="50800"/>
          <a:lstStyle/>
          <a:p>
            <a:pPr algn="ctr">
              <a:defRPr sz="3600">
                <a:solidFill>
                  <a:srgbClr val="FFEB3B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66" name="TECHNOLOGY"/>
          <p:cNvSpPr txBox="1"/>
          <p:nvPr/>
        </p:nvSpPr>
        <p:spPr>
          <a:xfrm>
            <a:off x="12024399" y="9099088"/>
            <a:ext cx="7227293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8000">
                <a:solidFill>
                  <a:srgbClr val="0058C2"/>
                </a:solidFill>
              </a:defRPr>
            </a:lvl1pPr>
          </a:lstStyle>
          <a:p>
            <a:r>
              <a:t>TECHNOLOGY</a:t>
            </a:r>
          </a:p>
        </p:txBody>
      </p:sp>
      <p:sp>
        <p:nvSpPr>
          <p:cNvPr id="467" name="INFORMATION SYSTEMS"/>
          <p:cNvSpPr txBox="1"/>
          <p:nvPr/>
        </p:nvSpPr>
        <p:spPr>
          <a:xfrm>
            <a:off x="5010298" y="3127354"/>
            <a:ext cx="14363404" cy="502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16200">
                <a:solidFill>
                  <a:srgbClr val="F2F2F2"/>
                </a:solidFill>
              </a:defRPr>
            </a:pPr>
            <a:r>
              <a:t>INFORMATION</a:t>
            </a:r>
            <a:br/>
            <a:r>
              <a:t>SYSTEMS</a:t>
            </a:r>
          </a:p>
        </p:txBody>
      </p:sp>
      <p:sp>
        <p:nvSpPr>
          <p:cNvPr id="468" name="Rectangle"/>
          <p:cNvSpPr/>
          <p:nvPr/>
        </p:nvSpPr>
        <p:spPr>
          <a:xfrm>
            <a:off x="137502" y="12460461"/>
            <a:ext cx="335817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6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469" name="Careers"/>
          <p:cNvSpPr txBox="1"/>
          <p:nvPr/>
        </p:nvSpPr>
        <p:spPr>
          <a:xfrm>
            <a:off x="18189325" y="12663661"/>
            <a:ext cx="237276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Careers</a:t>
            </a:r>
          </a:p>
        </p:txBody>
      </p:sp>
      <p:sp>
        <p:nvSpPr>
          <p:cNvPr id="470" name="Post Core"/>
          <p:cNvSpPr txBox="1"/>
          <p:nvPr/>
        </p:nvSpPr>
        <p:spPr>
          <a:xfrm>
            <a:off x="13797112" y="12663661"/>
            <a:ext cx="29376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Post Core</a:t>
            </a:r>
          </a:p>
        </p:txBody>
      </p:sp>
      <p:sp>
        <p:nvSpPr>
          <p:cNvPr id="471" name="Junior Core"/>
          <p:cNvSpPr txBox="1"/>
          <p:nvPr/>
        </p:nvSpPr>
        <p:spPr>
          <a:xfrm>
            <a:off x="9312115" y="12663661"/>
            <a:ext cx="33965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Junior Core</a:t>
            </a:r>
          </a:p>
        </p:txBody>
      </p:sp>
      <p:sp>
        <p:nvSpPr>
          <p:cNvPr id="472" name="Application"/>
          <p:cNvSpPr txBox="1"/>
          <p:nvPr/>
        </p:nvSpPr>
        <p:spPr>
          <a:xfrm>
            <a:off x="4861407" y="12663661"/>
            <a:ext cx="32207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Application</a:t>
            </a:r>
          </a:p>
        </p:txBody>
      </p:sp>
      <p:sp>
        <p:nvSpPr>
          <p:cNvPr id="473" name="Pre-IS"/>
          <p:cNvSpPr txBox="1"/>
          <p:nvPr/>
        </p:nvSpPr>
        <p:spPr>
          <a:xfrm>
            <a:off x="859649" y="12663661"/>
            <a:ext cx="191388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58C2"/>
                </a:solidFill>
              </a:defRPr>
            </a:lvl1pPr>
          </a:lstStyle>
          <a:p>
            <a:r>
              <a:t>Pre-IS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844</Words>
  <Application>Microsoft Office PowerPoint</Application>
  <PresentationFormat>Custom</PresentationFormat>
  <Paragraphs>419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Avenir Next</vt:lpstr>
      <vt:lpstr>Helvetica</vt:lpstr>
      <vt:lpstr>Helvetica Light</vt:lpstr>
      <vt:lpstr>Helvetica Neue</vt:lpstr>
      <vt:lpstr>Black</vt:lpstr>
      <vt:lpstr>INFORMATION SYSTEMS</vt:lpstr>
      <vt:lpstr>What is Information Systems?</vt:lpstr>
      <vt:lpstr>PowerPoint Presentation</vt:lpstr>
      <vt:lpstr>What is information systems</vt:lpstr>
      <vt:lpstr>What is information systems</vt:lpstr>
      <vt:lpstr>What is information systems</vt:lpstr>
      <vt:lpstr>What is information systems</vt:lpstr>
      <vt:lpstr>What is information systems</vt:lpstr>
      <vt:lpstr>What is information systems</vt:lpstr>
      <vt:lpstr>PowerPoint Presentation</vt:lpstr>
      <vt:lpstr>Pre-IS</vt:lpstr>
      <vt:lpstr>PowerPoint Presentation</vt:lpstr>
      <vt:lpstr>PowerPoint Presentation</vt:lpstr>
      <vt:lpstr>PowerPoint Presentation</vt:lpstr>
      <vt:lpstr>Build Your Resume</vt:lpstr>
      <vt:lpstr>When are you ready?</vt:lpstr>
      <vt:lpstr>Build Your Resume</vt:lpstr>
      <vt:lpstr>Build Your Resume</vt:lpstr>
      <vt:lpstr>Build Your Resume</vt:lpstr>
      <vt:lpstr>PowerPoint Presentation</vt:lpstr>
      <vt:lpstr>The Application</vt:lpstr>
      <vt:lpstr>PowerPoint Presentation</vt:lpstr>
      <vt:lpstr>The Application</vt:lpstr>
      <vt:lpstr>The Application</vt:lpstr>
      <vt:lpstr>The Application</vt:lpstr>
      <vt:lpstr>Minimum Requirements</vt:lpstr>
      <vt:lpstr>Minimum Requirements</vt:lpstr>
      <vt:lpstr>Minimum Requirements</vt:lpstr>
      <vt:lpstr>Minimum Requirements</vt:lpstr>
      <vt:lpstr>The Admissions Committee</vt:lpstr>
      <vt:lpstr>The Admissions Committee</vt:lpstr>
      <vt:lpstr>The Admissions Committee</vt:lpstr>
      <vt:lpstr>The Admissions Committee</vt:lpstr>
      <vt:lpstr>PowerPoint Presentation</vt:lpstr>
      <vt:lpstr>Life in the Program</vt:lpstr>
      <vt:lpstr>PowerPoint Presentation</vt:lpstr>
      <vt:lpstr>PowerPoint Presentation</vt:lpstr>
      <vt:lpstr>PowerPoint Presentation</vt:lpstr>
      <vt:lpstr>Average Starting Salaries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SYSTEMS</dc:title>
  <cp:lastModifiedBy>Information Systems</cp:lastModifiedBy>
  <cp:revision>2</cp:revision>
  <dcterms:modified xsi:type="dcterms:W3CDTF">2017-10-27T17:33:03Z</dcterms:modified>
</cp:coreProperties>
</file>